
<file path=[Content_Types].xml><?xml version="1.0" encoding="utf-8"?>
<Types xmlns="http://schemas.openxmlformats.org/package/2006/content-types"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396" r:id="rId3"/>
    <p:sldId id="425" r:id="rId4"/>
    <p:sldId id="426" r:id="rId5"/>
    <p:sldId id="427" r:id="rId6"/>
    <p:sldId id="428" r:id="rId7"/>
    <p:sldId id="429" r:id="rId8"/>
    <p:sldId id="430" r:id="rId9"/>
    <p:sldId id="431" r:id="rId10"/>
    <p:sldId id="433" r:id="rId11"/>
    <p:sldId id="434" r:id="rId12"/>
    <p:sldId id="435" r:id="rId13"/>
    <p:sldId id="436" r:id="rId14"/>
    <p:sldId id="437" r:id="rId15"/>
    <p:sldId id="27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CC00"/>
    <a:srgbClr val="CC3300"/>
    <a:srgbClr val="4F81BD"/>
    <a:srgbClr val="00FF00"/>
    <a:srgbClr val="F5F5F5"/>
    <a:srgbClr val="984807"/>
    <a:srgbClr val="D9D9D9"/>
    <a:srgbClr val="F3F3F3"/>
    <a:srgbClr val="F0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60" autoAdjust="0"/>
    <p:restoredTop sz="94660"/>
  </p:normalViewPr>
  <p:slideViewPr>
    <p:cSldViewPr>
      <p:cViewPr varScale="1">
        <p:scale>
          <a:sx n="105" d="100"/>
          <a:sy n="105" d="100"/>
        </p:scale>
        <p:origin x="85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FF66A-1574-4C93-B4E9-C0BDC8E5D8B4}" type="datetimeFigureOut">
              <a:rPr lang="en-US" smtClean="0"/>
              <a:pPr/>
              <a:t>9/13/2019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E72AEA-9035-4A4F-876A-980EDD673C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535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52FD-8BD8-41C6-B89C-61D3260C7E0B}" type="datetime1">
              <a:rPr lang="en-US" smtClean="0"/>
              <a:pPr/>
              <a:t>9/13/2019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64983-62DF-44C1-88F4-A727E2DC619A}" type="datetime1">
              <a:rPr lang="en-US" smtClean="0"/>
              <a:pPr/>
              <a:t>9/13/2019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2FDC-4AB3-4462-A9DB-9F44016EE56B}" type="datetime1">
              <a:rPr lang="en-US" smtClean="0"/>
              <a:pPr/>
              <a:t>9/13/2019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69FC8-5E63-4351-9A7B-D847C1786045}" type="datetime1">
              <a:rPr lang="en-US" smtClean="0"/>
              <a:pPr/>
              <a:t>9/13/2019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571472" y="1071546"/>
            <a:ext cx="3357586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CD65B-6DF0-42F0-9634-C9F20369AFBE}" type="datetime1">
              <a:rPr lang="en-US" smtClean="0"/>
              <a:pPr/>
              <a:t>9/13/2019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8B502-283D-453F-B024-86AA3B7A1555}" type="datetime1">
              <a:rPr lang="en-US" smtClean="0"/>
              <a:pPr/>
              <a:t>9/13/2019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BEC6D-A35B-471F-92B8-CD78DD3E2533}" type="datetime1">
              <a:rPr lang="en-US" smtClean="0"/>
              <a:pPr/>
              <a:t>9/13/2019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DD8D0-33A3-44AA-8DBF-547A4F84404C}" type="datetime1">
              <a:rPr lang="en-US" smtClean="0"/>
              <a:pPr/>
              <a:t>9/13/2019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D790C-D101-45AE-A957-F471E23E0B97}" type="datetime1">
              <a:rPr lang="en-US" smtClean="0"/>
              <a:pPr/>
              <a:t>9/13/2019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1A1F-5DFD-4AC9-952A-D3DD0C389AC7}" type="datetime1">
              <a:rPr lang="en-US" smtClean="0"/>
              <a:pPr/>
              <a:t>9/13/2019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F897-E4A5-491A-A693-5D93010B0B2E}" type="datetime1">
              <a:rPr lang="en-US" smtClean="0"/>
              <a:pPr/>
              <a:t>9/13/2019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85000"/>
              </a:schemeClr>
            </a:gs>
            <a:gs pos="20000">
              <a:srgbClr val="F5F5F5"/>
            </a:gs>
            <a:gs pos="80000">
              <a:srgbClr val="F5F5F5"/>
            </a:gs>
            <a:gs pos="100000">
              <a:schemeClr val="bg1">
                <a:lumMod val="8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E9F06-BEB9-4F96-831D-6145543E1D40}" type="datetime1">
              <a:rPr lang="en-US" smtClean="0"/>
              <a:pPr/>
              <a:t>9/13/2019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484784"/>
            <a:ext cx="7992888" cy="1470025"/>
          </a:xfrm>
        </p:spPr>
        <p:txBody>
          <a:bodyPr>
            <a:noAutofit/>
          </a:bodyPr>
          <a:lstStyle/>
          <a:p>
            <a:r>
              <a:rPr lang="en-US" sz="4800" dirty="0">
                <a:solidFill>
                  <a:schemeClr val="tx2"/>
                </a:solidFill>
              </a:rPr>
              <a:t>Independence Systems:</a:t>
            </a:r>
            <a:br>
              <a:rPr lang="en-US" sz="4800" dirty="0">
                <a:solidFill>
                  <a:schemeClr val="tx2"/>
                </a:solidFill>
              </a:rPr>
            </a:br>
            <a:r>
              <a:rPr lang="en-US" dirty="0">
                <a:solidFill>
                  <a:schemeClr val="tx2"/>
                </a:solidFill>
              </a:rPr>
              <a:t>New Horizons for an Old Concept</a:t>
            </a:r>
            <a:endParaRPr lang="en-US" sz="4800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4221088"/>
            <a:ext cx="7560840" cy="864096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accent6">
                    <a:lumMod val="50000"/>
                  </a:schemeClr>
                </a:solidFill>
              </a:rPr>
              <a:t>Moran Feldman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7F965B2-5B9C-412D-86A6-A5E7426CA484}"/>
              </a:ext>
            </a:extLst>
          </p:cNvPr>
          <p:cNvGrpSpPr/>
          <p:nvPr/>
        </p:nvGrpSpPr>
        <p:grpSpPr>
          <a:xfrm>
            <a:off x="6876256" y="332656"/>
            <a:ext cx="1800200" cy="1475839"/>
            <a:chOff x="7048084" y="196793"/>
            <a:chExt cx="1800200" cy="1475839"/>
          </a:xfrm>
        </p:grpSpPr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B397208B-1B48-4EDE-8E05-B4FB1EF8521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048084" y="196793"/>
              <a:ext cx="1800200" cy="1475839"/>
            </a:xfrm>
            <a:prstGeom prst="rect">
              <a:avLst/>
            </a:prstGeom>
            <a:noFill/>
          </p:spPr>
        </p:pic>
        <p:pic>
          <p:nvPicPr>
            <p:cNvPr id="47" name="Picture 46">
              <a:extLst>
                <a:ext uri="{FF2B5EF4-FFF2-40B4-BE49-F238E27FC236}">
                  <a16:creationId xmlns:a16="http://schemas.microsoft.com/office/drawing/2014/main" id="{A6CD4513-9A78-4642-BD11-31144D13967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02230" y="548680"/>
              <a:ext cx="891908" cy="891908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(Semi)-Streaming Model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10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876259" y="44624"/>
            <a:ext cx="1656184" cy="1584176"/>
            <a:chOff x="6470393" y="4365104"/>
            <a:chExt cx="1053935" cy="1008112"/>
          </a:xfrm>
        </p:grpSpPr>
        <p:pic>
          <p:nvPicPr>
            <p:cNvPr id="6" name="Picture 9" descr="C:\Users\User\AppData\Local\Microsoft\Windows\INetCache\IE\R3T6GX03\tape-8677_64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516216" y="4365104"/>
              <a:ext cx="1008112" cy="1008112"/>
            </a:xfrm>
            <a:prstGeom prst="rect">
              <a:avLst/>
            </a:prstGeom>
            <a:noFill/>
          </p:spPr>
        </p:pic>
        <p:pic>
          <p:nvPicPr>
            <p:cNvPr id="7" name="Picture 10" descr="C:\Users\User\AppData\Local\Microsoft\Windows\INetCache\IE\HBQU0C7V\Tower_torre_pc_clon_server.svg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470393" y="4548397"/>
              <a:ext cx="547092" cy="780253"/>
            </a:xfrm>
            <a:prstGeom prst="rect">
              <a:avLst/>
            </a:prstGeom>
            <a:noFill/>
          </p:spPr>
        </p:pic>
      </p:grpSp>
      <p:grpSp>
        <p:nvGrpSpPr>
          <p:cNvPr id="10" name="Group 9"/>
          <p:cNvGrpSpPr/>
          <p:nvPr/>
        </p:nvGrpSpPr>
        <p:grpSpPr>
          <a:xfrm>
            <a:off x="3899900" y="2564904"/>
            <a:ext cx="1824228" cy="1541785"/>
            <a:chOff x="3899900" y="2564904"/>
            <a:chExt cx="1824228" cy="1541785"/>
          </a:xfrm>
        </p:grpSpPr>
        <p:pic>
          <p:nvPicPr>
            <p:cNvPr id="8" name="Picture 2" descr="C:\Program Files\Microsoft Office\MEDIA\CAGCAT10\j0285750.wm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899900" y="2564904"/>
              <a:ext cx="1824228" cy="1121054"/>
            </a:xfrm>
            <a:prstGeom prst="rect">
              <a:avLst/>
            </a:prstGeom>
            <a:noFill/>
          </p:spPr>
        </p:pic>
        <p:sp>
          <p:nvSpPr>
            <p:cNvPr id="9" name="TextBox 8"/>
            <p:cNvSpPr txBox="1"/>
            <p:nvPr/>
          </p:nvSpPr>
          <p:spPr>
            <a:xfrm>
              <a:off x="4083227" y="3645024"/>
              <a:ext cx="142487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Algorithm</a:t>
              </a:r>
            </a:p>
          </p:txBody>
        </p:sp>
      </p:grpSp>
      <p:sp>
        <p:nvSpPr>
          <p:cNvPr id="12" name="Rectangle 11"/>
          <p:cNvSpPr/>
          <p:nvPr/>
        </p:nvSpPr>
        <p:spPr>
          <a:xfrm rot="5400000">
            <a:off x="2843808" y="2924944"/>
            <a:ext cx="432048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Rectangle 12"/>
          <p:cNvSpPr/>
          <p:nvPr/>
        </p:nvSpPr>
        <p:spPr>
          <a:xfrm rot="5400000">
            <a:off x="2411760" y="2924944"/>
            <a:ext cx="432048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Rectangle 13"/>
          <p:cNvSpPr/>
          <p:nvPr/>
        </p:nvSpPr>
        <p:spPr>
          <a:xfrm rot="5400000">
            <a:off x="1979712" y="2924944"/>
            <a:ext cx="432048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20" name="Group 19"/>
          <p:cNvGrpSpPr/>
          <p:nvPr/>
        </p:nvGrpSpPr>
        <p:grpSpPr>
          <a:xfrm>
            <a:off x="683568" y="2924944"/>
            <a:ext cx="1296144" cy="432048"/>
            <a:chOff x="683568" y="2924944"/>
            <a:chExt cx="1296144" cy="432048"/>
          </a:xfrm>
        </p:grpSpPr>
        <p:sp>
          <p:nvSpPr>
            <p:cNvPr id="15" name="Rectangle 14"/>
            <p:cNvSpPr/>
            <p:nvPr/>
          </p:nvSpPr>
          <p:spPr>
            <a:xfrm rot="5400000">
              <a:off x="1547664" y="2924944"/>
              <a:ext cx="432048" cy="432048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6" name="Rectangle 15"/>
            <p:cNvSpPr/>
            <p:nvPr/>
          </p:nvSpPr>
          <p:spPr>
            <a:xfrm rot="5400000">
              <a:off x="1115616" y="2924944"/>
              <a:ext cx="432048" cy="432048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7" name="Rectangle 16"/>
            <p:cNvSpPr/>
            <p:nvPr/>
          </p:nvSpPr>
          <p:spPr>
            <a:xfrm rot="5400000">
              <a:off x="683568" y="2924944"/>
              <a:ext cx="432048" cy="432048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1247348" y="3645024"/>
            <a:ext cx="1812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Input stream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5724128" y="3140968"/>
            <a:ext cx="648072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ounded Rectangle 29"/>
          <p:cNvSpPr/>
          <p:nvPr/>
        </p:nvSpPr>
        <p:spPr>
          <a:xfrm>
            <a:off x="6372200" y="2852936"/>
            <a:ext cx="2016224" cy="648072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An answer based on the input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323528" y="4437112"/>
            <a:ext cx="8363272" cy="201622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>
              <a:spcAft>
                <a:spcPts val="600"/>
              </a:spcAft>
            </a:pPr>
            <a:r>
              <a:rPr lang="en-US" sz="2400" b="1" u="sng" dirty="0">
                <a:solidFill>
                  <a:srgbClr val="FF0000"/>
                </a:solidFill>
              </a:rPr>
              <a:t>Main Obstacle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 algorithm should use little memory.</a:t>
            </a:r>
          </a:p>
          <a:p>
            <a:pPr marL="346075" indent="-346075">
              <a:buFont typeface="Arial" pitchFamily="34" charset="0"/>
              <a:buChar char="•"/>
            </a:pPr>
            <a:r>
              <a:rPr lang="en-US" sz="2400" dirty="0"/>
              <a:t>For a semi-streaming algorithm: linear in the maximum size of a possible output, up to a </a:t>
            </a:r>
            <a:r>
              <a:rPr lang="en-US" sz="2400" dirty="0" err="1"/>
              <a:t>polylogarithmic</a:t>
            </a:r>
            <a:r>
              <a:rPr lang="en-US" sz="2400" dirty="0"/>
              <a:t> factor.</a:t>
            </a:r>
          </a:p>
        </p:txBody>
      </p:sp>
      <p:sp>
        <p:nvSpPr>
          <p:cNvPr id="19" name="Cloud Callout 18"/>
          <p:cNvSpPr/>
          <p:nvPr/>
        </p:nvSpPr>
        <p:spPr>
          <a:xfrm>
            <a:off x="1259632" y="3674641"/>
            <a:ext cx="6840760" cy="2016224"/>
          </a:xfrm>
          <a:prstGeom prst="cloudCallout">
            <a:avLst>
              <a:gd name="adj1" fmla="val -25108"/>
              <a:gd name="adj2" fmla="val -65049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/>
              <a:t>Elements of the ground set.</a:t>
            </a:r>
          </a:p>
        </p:txBody>
      </p:sp>
    </p:spTree>
    <p:extLst>
      <p:ext uri="{BB962C8B-B14F-4D97-AF65-F5344CB8AC3E}">
        <p14:creationId xmlns:p14="http://schemas.microsoft.com/office/powerpoint/2010/main" val="968104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0.00023 L 0.14184 0.00023 " pathEditMode="fixed" rAng="0" ptsTypes="AA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1.85185E-6 L 0.18906 0.00023 " pathEditMode="fixed" rAng="0" ptsTypes="AA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500"/>
                            </p:stCondLst>
                            <p:childTnLst>
                              <p:par>
                                <p:cTn id="50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1.85185E-6 L 0.23629 0.00023 " pathEditMode="fixed" rAng="0" ptsTypes="AA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4" grpId="2" animBg="1"/>
      <p:bldP spid="18" grpId="0"/>
      <p:bldP spid="18" grpId="1"/>
      <p:bldP spid="30" grpId="0" animBg="1"/>
      <p:bldP spid="31" grpId="0" animBg="1"/>
      <p:bldP spid="19" grpId="0" animBg="1"/>
      <p:bldP spid="19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Streaming in the Unweighted Case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5" name="Content Placeholder 5">
            <a:extLst>
              <a:ext uri="{FF2B5EF4-FFF2-40B4-BE49-F238E27FC236}">
                <a16:creationId xmlns:a16="http://schemas.microsoft.com/office/drawing/2014/main" id="{CB514E89-B4AD-4426-8134-E2FDB64AC4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3985" y="260648"/>
            <a:ext cx="1124479" cy="1008112"/>
          </a:xfrm>
          <a:prstGeom prst="rect">
            <a:avLst/>
          </a:prstGeom>
        </p:spPr>
      </p:pic>
      <p:grpSp>
        <p:nvGrpSpPr>
          <p:cNvPr id="12" name="Group 11"/>
          <p:cNvGrpSpPr/>
          <p:nvPr/>
        </p:nvGrpSpPr>
        <p:grpSpPr>
          <a:xfrm>
            <a:off x="7596336" y="332656"/>
            <a:ext cx="1090464" cy="792088"/>
            <a:chOff x="7596336" y="332656"/>
            <a:chExt cx="1090464" cy="792088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7596336" y="332656"/>
              <a:ext cx="1090464" cy="792088"/>
            </a:xfrm>
            <a:prstGeom prst="line">
              <a:avLst/>
            </a:prstGeom>
            <a:ln w="7620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7668344" y="332656"/>
              <a:ext cx="980464" cy="792088"/>
            </a:xfrm>
            <a:prstGeom prst="line">
              <a:avLst/>
            </a:prstGeom>
            <a:ln w="7620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3" name="Rounded Rectangle 12"/>
          <p:cNvSpPr/>
          <p:nvPr/>
        </p:nvSpPr>
        <p:spPr>
          <a:xfrm>
            <a:off x="395536" y="1556792"/>
            <a:ext cx="8291264" cy="177036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We can still kind a base by starting with the empty solution, and adding every arriving element if this does not violate independence.</a:t>
            </a:r>
          </a:p>
          <a:p>
            <a:pPr marL="346075" indent="-346075">
              <a:buFont typeface="Arial" pitchFamily="34" charset="0"/>
              <a:buChar char="•"/>
            </a:pPr>
            <a:r>
              <a:rPr lang="en-US" sz="2400" dirty="0"/>
              <a:t>Achieves the optimal </a:t>
            </a:r>
            <a:r>
              <a:rPr lang="en-US" sz="2400" i="1" dirty="0"/>
              <a:t>k</a:t>
            </a:r>
            <a:r>
              <a:rPr lang="en-US" sz="2400" dirty="0"/>
              <a:t>-approximation.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1058192" y="3645025"/>
            <a:ext cx="7474248" cy="2893888"/>
            <a:chOff x="5220072" y="4454089"/>
            <a:chExt cx="2865736" cy="2084823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20072" y="4454089"/>
              <a:ext cx="2865736" cy="2084823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5518178" y="4661593"/>
              <a:ext cx="2162084" cy="11308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400" dirty="0">
                <a:solidFill>
                  <a:schemeClr val="bg1"/>
                </a:solidFill>
              </a:endParaRPr>
            </a:p>
            <a:p>
              <a:r>
                <a:rPr lang="en-US" sz="2400" dirty="0">
                  <a:solidFill>
                    <a:schemeClr val="bg1"/>
                  </a:solidFill>
                </a:rPr>
                <a:t>This is the best known</a:t>
              </a:r>
            </a:p>
            <a:p>
              <a:r>
                <a:rPr lang="en-US" sz="2400" dirty="0">
                  <a:solidFill>
                    <a:schemeClr val="bg1"/>
                  </a:solidFill>
                </a:rPr>
                <a:t>even for the very special</a:t>
              </a:r>
            </a:p>
            <a:p>
              <a:r>
                <a:rPr lang="en-US" sz="2400" dirty="0">
                  <a:solidFill>
                    <a:schemeClr val="bg1"/>
                  </a:solidFill>
                </a:rPr>
                <a:t>case of bipartite matching.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12844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Algorithm for the Weighted Case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5" name="Picture 2" descr="C:\Users\User\AppData\Local\Microsoft\Windows\INetCache\IE\3PNZHOW0\comicMachine1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332656"/>
            <a:ext cx="1512168" cy="930613"/>
          </a:xfrm>
          <a:prstGeom prst="rect">
            <a:avLst/>
          </a:prstGeom>
          <a:noFill/>
        </p:spPr>
      </p:pic>
      <p:sp>
        <p:nvSpPr>
          <p:cNvPr id="6" name="Rounded Rectangle 5"/>
          <p:cNvSpPr/>
          <p:nvPr/>
        </p:nvSpPr>
        <p:spPr>
          <a:xfrm>
            <a:off x="395536" y="1556792"/>
            <a:ext cx="8291264" cy="201622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We make the simplifying assumption that all the weights are integral powers of (1 + </a:t>
            </a:r>
            <a:r>
              <a:rPr lang="el-GR" sz="2400" i="1" dirty="0">
                <a:latin typeface="Calibri" panose="020F0502020204030204" pitchFamily="34" charset="0"/>
                <a:cs typeface="Calibri" panose="020F0502020204030204" pitchFamily="34" charset="0"/>
              </a:rPr>
              <a:t>ε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between 1 and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for an arbitrary small constant </a:t>
            </a:r>
            <a:r>
              <a:rPr lang="el-GR" sz="2400" i="1" dirty="0">
                <a:latin typeface="Calibri" panose="020F0502020204030204" pitchFamily="34" charset="0"/>
                <a:cs typeface="Calibri" panose="020F0502020204030204" pitchFamily="34" charset="0"/>
              </a:rPr>
              <a:t>ε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&gt; 0.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Can be removed via standard reductions at the cost of increasing the approximation ratio by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ε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  <a:endParaRPr lang="en-US" sz="2400" dirty="0"/>
          </a:p>
        </p:txBody>
      </p:sp>
      <p:sp>
        <p:nvSpPr>
          <p:cNvPr id="7" name="Rounded Rectangle 6"/>
          <p:cNvSpPr/>
          <p:nvPr/>
        </p:nvSpPr>
        <p:spPr>
          <a:xfrm>
            <a:off x="395536" y="3789040"/>
            <a:ext cx="8291264" cy="158417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 anchorCtr="0"/>
          <a:lstStyle/>
          <a:p>
            <a:r>
              <a:rPr lang="en-US" sz="2400" b="1" u="sng" dirty="0"/>
              <a:t>Step 1</a:t>
            </a:r>
          </a:p>
          <a:p>
            <a:r>
              <a:rPr lang="en-US" sz="2400" dirty="0"/>
              <a:t>For every </a:t>
            </a:r>
            <a:r>
              <a:rPr lang="en-US" sz="2400" i="1" dirty="0" err="1"/>
              <a:t>i</a:t>
            </a:r>
            <a:r>
              <a:rPr lang="en-US" sz="2400" dirty="0"/>
              <a:t> between 0 and 2 log</a:t>
            </a:r>
            <a:r>
              <a:rPr lang="en-US" sz="2400" baseline="-25000" dirty="0"/>
              <a:t>1+</a:t>
            </a:r>
            <a:r>
              <a:rPr lang="el-GR" sz="2400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ε</a:t>
            </a:r>
            <a:r>
              <a:rPr lang="en-US" sz="2400" dirty="0"/>
              <a:t> </a:t>
            </a:r>
            <a:r>
              <a:rPr lang="en-US" sz="2400" i="1" dirty="0"/>
              <a:t>n,</a:t>
            </a:r>
            <a:r>
              <a:rPr lang="en-US" sz="2400" dirty="0"/>
              <a:t> find a base </a:t>
            </a:r>
            <a:r>
              <a:rPr lang="en-US" sz="2400" i="1" dirty="0"/>
              <a:t>B</a:t>
            </a:r>
            <a:r>
              <a:rPr lang="en-US" sz="2400" i="1" baseline="-25000" dirty="0"/>
              <a:t>i</a:t>
            </a:r>
            <a:r>
              <a:rPr lang="en-US" sz="2400" dirty="0"/>
              <a:t> of the elements whose weight is at least (1 + </a:t>
            </a:r>
            <a:r>
              <a:rPr lang="el-GR" sz="2400" i="1" dirty="0">
                <a:latin typeface="Calibri" panose="020F0502020204030204" pitchFamily="34" charset="0"/>
                <a:cs typeface="Calibri" panose="020F0502020204030204" pitchFamily="34" charset="0"/>
              </a:rPr>
              <a:t>ε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n-US" sz="2400" i="1" baseline="30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Let </a:t>
            </a:r>
            <a:r>
              <a:rPr lang="en-US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400" i="1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denote the set of these elements.</a:t>
            </a:r>
            <a:endParaRPr lang="en-US" sz="24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95536" y="5542210"/>
            <a:ext cx="8291264" cy="91112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 anchorCtr="0"/>
          <a:lstStyle/>
          <a:p>
            <a:r>
              <a:rPr lang="en-US" sz="2400" b="1" u="sng" dirty="0"/>
              <a:t>Observation</a:t>
            </a:r>
          </a:p>
          <a:p>
            <a:r>
              <a:rPr lang="en-US" sz="2400" dirty="0"/>
              <a:t>The size of </a:t>
            </a:r>
            <a:r>
              <a:rPr lang="en-US" sz="2400" i="1" dirty="0"/>
              <a:t>B</a:t>
            </a:r>
            <a:r>
              <a:rPr lang="en-US" sz="2400" i="1" baseline="-25000" dirty="0"/>
              <a:t>i</a:t>
            </a:r>
            <a:r>
              <a:rPr lang="en-US" sz="2400" dirty="0"/>
              <a:t> is at least |</a:t>
            </a:r>
            <a:r>
              <a:rPr lang="en-US" sz="2400" i="1" dirty="0" err="1"/>
              <a:t>E</a:t>
            </a:r>
            <a:r>
              <a:rPr lang="en-US" sz="2400" i="1" baseline="-25000" dirty="0" err="1"/>
              <a:t>i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 </a:t>
            </a:r>
            <a:r>
              <a:rPr lang="en-US" sz="2400" i="1" dirty="0">
                <a:sym typeface="Symbol" panose="05050102010706020507" pitchFamily="18" charset="2"/>
              </a:rPr>
              <a:t>OPT</a:t>
            </a:r>
            <a:r>
              <a:rPr lang="en-US" sz="2400" dirty="0">
                <a:sym typeface="Symbol" panose="05050102010706020507" pitchFamily="18" charset="2"/>
              </a:rPr>
              <a:t>| / </a:t>
            </a:r>
            <a:r>
              <a:rPr lang="en-US" sz="2400" i="1" dirty="0">
                <a:sym typeface="Symbol" panose="05050102010706020507" pitchFamily="18" charset="2"/>
              </a:rPr>
              <a:t>k</a:t>
            </a:r>
            <a:r>
              <a:rPr lang="en-US" sz="2400" dirty="0">
                <a:sym typeface="Symbol" panose="05050102010706020507" pitchFamily="18" charset="2"/>
              </a:rPr>
              <a:t>.</a:t>
            </a:r>
            <a:endParaRPr lang="en-US" sz="24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906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Algorithm for the… (cont.)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5" name="Picture 2" descr="C:\Users\User\AppData\Local\Microsoft\Windows\INetCache\IE\3PNZHOW0\comicMachine1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332656"/>
            <a:ext cx="1512168" cy="930613"/>
          </a:xfrm>
          <a:prstGeom prst="rect">
            <a:avLst/>
          </a:prstGeom>
          <a:noFill/>
        </p:spPr>
      </p:pic>
      <p:sp>
        <p:nvSpPr>
          <p:cNvPr id="6" name="Rounded Rectangle 5"/>
          <p:cNvSpPr/>
          <p:nvPr/>
        </p:nvSpPr>
        <p:spPr>
          <a:xfrm>
            <a:off x="395536" y="1628800"/>
            <a:ext cx="8291264" cy="86409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 anchorCtr="0"/>
          <a:lstStyle/>
          <a:p>
            <a:r>
              <a:rPr lang="en-US" sz="2400" b="1" u="sng" dirty="0"/>
              <a:t>Step 2</a:t>
            </a:r>
          </a:p>
          <a:p>
            <a:r>
              <a:rPr lang="en-US" sz="2400" dirty="0"/>
              <a:t>Run the greedy algorithm on the union of the </a:t>
            </a:r>
            <a:r>
              <a:rPr lang="en-US" sz="2400" i="1" dirty="0" err="1"/>
              <a:t>B</a:t>
            </a:r>
            <a:r>
              <a:rPr lang="en-US" sz="2400" i="1" baseline="-25000" dirty="0" err="1"/>
              <a:t>i</a:t>
            </a:r>
            <a:r>
              <a:rPr lang="en-US" sz="2400" dirty="0" err="1"/>
              <a:t>’s</a:t>
            </a:r>
            <a:r>
              <a:rPr lang="en-US" sz="2400" dirty="0"/>
              <a:t>.</a:t>
            </a:r>
            <a:endParaRPr lang="en-US" sz="24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95536" y="2708920"/>
            <a:ext cx="8291264" cy="374441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 anchorCtr="0"/>
          <a:lstStyle/>
          <a:p>
            <a:r>
              <a:rPr lang="en-US" sz="2400" b="1" u="sng" dirty="0"/>
              <a:t>Approximation Ratio Analysis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Let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400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be the solution of greedy after adding the last element of weight (1 + </a:t>
            </a:r>
            <a:r>
              <a:rPr lang="el-GR" sz="2400" i="1" dirty="0">
                <a:latin typeface="Calibri" panose="020F0502020204030204" pitchFamily="34" charset="0"/>
                <a:cs typeface="Calibri" panose="020F0502020204030204" pitchFamily="34" charset="0"/>
              </a:rPr>
              <a:t>ε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n-US" sz="2400" i="1" baseline="30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Observe that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400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is a base of (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</a:t>
            </a:r>
            <a:r>
              <a:rPr lang="en-US" sz="2400" i="1" baseline="-250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j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 </a:t>
            </a:r>
            <a:r>
              <a:rPr lang="en-US" sz="2400" i="1" dirty="0" err="1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B</a:t>
            </a:r>
            <a:r>
              <a:rPr lang="en-US" sz="2400" i="1" baseline="-25000" dirty="0" err="1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j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)  </a:t>
            </a:r>
            <a:r>
              <a:rPr lang="en-US" sz="2400" i="1" dirty="0" err="1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E</a:t>
            </a:r>
            <a:r>
              <a:rPr lang="en-US" sz="2400" i="1" baseline="-25000" dirty="0" err="1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i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Thus, |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400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| ≥ |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sz="2400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 </a:t>
            </a:r>
            <a:r>
              <a:rPr lang="en-US" sz="2400" i="1" dirty="0" err="1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E</a:t>
            </a:r>
            <a:r>
              <a:rPr lang="en-US" sz="2400" i="1" baseline="-25000" dirty="0" err="1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i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| /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k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 = |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B</a:t>
            </a:r>
            <a:r>
              <a:rPr lang="en-US" sz="2400" i="1" baseline="-250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i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| /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k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 ≥ |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OPT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  </a:t>
            </a:r>
            <a:r>
              <a:rPr lang="en-US" sz="2400" i="1" dirty="0" err="1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E</a:t>
            </a:r>
            <a:r>
              <a:rPr lang="en-US" sz="2400" i="1" baseline="-25000" dirty="0" err="1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i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| /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k</a:t>
            </a:r>
            <a:r>
              <a:rPr lang="en-US" sz="2400" baseline="300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2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  <a:sym typeface="Symbol" panose="05050102010706020507" pitchFamily="18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In other words, the number of elements in the solution of weight (1 + </a:t>
            </a:r>
            <a:r>
              <a:rPr lang="el-GR" sz="2400" i="1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ε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)</a:t>
            </a:r>
            <a:r>
              <a:rPr lang="en-US" sz="2400" i="1" baseline="30000" dirty="0" err="1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i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 is at least as large as the number of such elements in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OPT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, up to a factor of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k</a:t>
            </a:r>
            <a:r>
              <a:rPr lang="en-US" sz="2400" baseline="300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2.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  <a:sym typeface="Symbol" panose="05050102010706020507" pitchFamily="18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One can observe that this implies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k</a:t>
            </a:r>
            <a:r>
              <a:rPr lang="en-US" sz="2400" baseline="300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2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-approximation.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197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Warping It Up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6640" y="274638"/>
            <a:ext cx="1440160" cy="144016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395536" y="1628800"/>
            <a:ext cx="8291264" cy="201622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 anchorCtr="0"/>
          <a:lstStyle/>
          <a:p>
            <a:r>
              <a:rPr lang="en-US" sz="2400" b="1" u="sng" dirty="0"/>
              <a:t>Space Analysis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Our algorithm stores log</a:t>
            </a:r>
            <a:r>
              <a:rPr 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1+</a:t>
            </a:r>
            <a:r>
              <a:rPr lang="el-GR" sz="2400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ε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 n</a:t>
            </a:r>
            <a:r>
              <a:rPr 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l-GR" sz="2400" i="1" dirty="0">
                <a:latin typeface="Calibri" panose="020F0502020204030204" pitchFamily="34" charset="0"/>
                <a:cs typeface="Calibri" panose="020F0502020204030204" pitchFamily="34" charset="0"/>
              </a:rPr>
              <a:t>ε</a:t>
            </a:r>
            <a:r>
              <a:rPr 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-1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∙ log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independent sets (the bases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…).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For a constant </a:t>
            </a:r>
            <a:r>
              <a:rPr lang="el-GR" sz="2400" i="1" dirty="0">
                <a:latin typeface="Calibri" panose="020F0502020204030204" pitchFamily="34" charset="0"/>
                <a:cs typeface="Calibri" panose="020F0502020204030204" pitchFamily="34" charset="0"/>
              </a:rPr>
              <a:t>ε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this is a poly-logarithmic term, so the algorithm is a semi-streaming algorithm.</a:t>
            </a:r>
          </a:p>
        </p:txBody>
      </p:sp>
      <p:sp>
        <p:nvSpPr>
          <p:cNvPr id="7" name="Down Arrow 6"/>
          <p:cNvSpPr/>
          <p:nvPr/>
        </p:nvSpPr>
        <p:spPr>
          <a:xfrm>
            <a:off x="4211960" y="3856186"/>
            <a:ext cx="504056" cy="652934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395536" y="4725144"/>
            <a:ext cx="8291264" cy="158417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 anchorCtr="0"/>
          <a:lstStyle/>
          <a:p>
            <a:r>
              <a:rPr lang="en-US" sz="2400" b="1" u="sng" dirty="0"/>
              <a:t>Theorem</a:t>
            </a:r>
            <a:r>
              <a:rPr lang="en-US" sz="2400" dirty="0"/>
              <a:t> [Crouch and Stubbs (2014)]</a:t>
            </a:r>
          </a:p>
          <a:p>
            <a:r>
              <a:rPr lang="en-US" sz="2400" dirty="0"/>
              <a:t>There is a (</a:t>
            </a:r>
            <a:r>
              <a:rPr lang="en-US" sz="2400" i="1" dirty="0"/>
              <a:t>k</a:t>
            </a:r>
            <a:r>
              <a:rPr lang="en-US" sz="2400" baseline="30000" dirty="0"/>
              <a:t>2</a:t>
            </a:r>
            <a:r>
              <a:rPr lang="en-US" sz="2400" dirty="0"/>
              <a:t> + </a:t>
            </a:r>
            <a:r>
              <a:rPr lang="el-GR" sz="2400" i="1" dirty="0">
                <a:latin typeface="Calibri" panose="020F0502020204030204" pitchFamily="34" charset="0"/>
                <a:cs typeface="Calibri" panose="020F0502020204030204" pitchFamily="34" charset="0"/>
              </a:rPr>
              <a:t>ε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n-US" sz="2400" dirty="0"/>
              <a:t>-approximation semi-streaming algorithm for the problem of finding a maximum weight independent set in a </a:t>
            </a:r>
            <a:r>
              <a:rPr lang="en-US" sz="2400" i="1" dirty="0"/>
              <a:t>k</a:t>
            </a:r>
            <a:r>
              <a:rPr lang="en-US" sz="2400" dirty="0"/>
              <a:t>-system.</a:t>
            </a:r>
          </a:p>
        </p:txBody>
      </p:sp>
      <p:sp>
        <p:nvSpPr>
          <p:cNvPr id="9" name="Cloud Callout 8"/>
          <p:cNvSpPr/>
          <p:nvPr/>
        </p:nvSpPr>
        <p:spPr>
          <a:xfrm>
            <a:off x="395536" y="2276872"/>
            <a:ext cx="7992888" cy="2808312"/>
          </a:xfrm>
          <a:prstGeom prst="cloudCallou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It is unknown whether this is tight.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For many special cases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Õ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)-approximation is known.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15331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uiExpand="1" build="allAtOnce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1406" y="-214338"/>
            <a:ext cx="8643998" cy="357190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Down">
              <a:avLst>
                <a:gd name="adj" fmla="val 867087"/>
              </a:avLst>
            </a:prstTxWarp>
            <a:spAutoFit/>
          </a:bodyPr>
          <a:lstStyle/>
          <a:p>
            <a:pPr algn="ctr"/>
            <a:r>
              <a:rPr lang="en-US" sz="13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Questions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066663" y="3927653"/>
            <a:ext cx="1005403" cy="221599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3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</a:p>
        </p:txBody>
      </p:sp>
      <p:sp>
        <p:nvSpPr>
          <p:cNvPr id="2" name="Rectangle 1"/>
          <p:cNvSpPr/>
          <p:nvPr/>
        </p:nvSpPr>
        <p:spPr>
          <a:xfrm rot="1789932">
            <a:off x="1311977" y="4011527"/>
            <a:ext cx="75533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9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</a:p>
        </p:txBody>
      </p:sp>
      <p:sp>
        <p:nvSpPr>
          <p:cNvPr id="5" name="Rectangle 4"/>
          <p:cNvSpPr/>
          <p:nvPr/>
        </p:nvSpPr>
        <p:spPr>
          <a:xfrm rot="1789932">
            <a:off x="6928601" y="128498"/>
            <a:ext cx="75533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9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</a:p>
        </p:txBody>
      </p:sp>
      <p:sp>
        <p:nvSpPr>
          <p:cNvPr id="6" name="Rectangle 5"/>
          <p:cNvSpPr/>
          <p:nvPr/>
        </p:nvSpPr>
        <p:spPr>
          <a:xfrm rot="19892104">
            <a:off x="3172219" y="633806"/>
            <a:ext cx="75533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9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</a:p>
        </p:txBody>
      </p:sp>
      <p:sp>
        <p:nvSpPr>
          <p:cNvPr id="7" name="Rectangle 6"/>
          <p:cNvSpPr/>
          <p:nvPr/>
        </p:nvSpPr>
        <p:spPr>
          <a:xfrm rot="1789932">
            <a:off x="6856593" y="4010531"/>
            <a:ext cx="75533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9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/>
              <a:t>Combinatorial Optimization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243714" name="Picture 2" descr="C:\Users\Julia\AppData\Local\Microsoft\Windows\INetCache\IE\WTCXZS2D\books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581411"/>
            <a:ext cx="1152128" cy="759357"/>
          </a:xfrm>
          <a:prstGeom prst="rect">
            <a:avLst/>
          </a:prstGeom>
          <a:noFill/>
        </p:spPr>
      </p:pic>
      <p:sp>
        <p:nvSpPr>
          <p:cNvPr id="6" name="Rounded Rectangle 5"/>
          <p:cNvSpPr/>
          <p:nvPr/>
        </p:nvSpPr>
        <p:spPr>
          <a:xfrm>
            <a:off x="2195736" y="1628800"/>
            <a:ext cx="4608512" cy="151216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r>
              <a:rPr lang="en-US" sz="2800" dirty="0">
                <a:sym typeface="Symbol"/>
              </a:rPr>
              <a:t>max	</a:t>
            </a:r>
            <a:r>
              <a:rPr lang="en-US" sz="2800" i="1" dirty="0">
                <a:sym typeface="Symbol"/>
              </a:rPr>
              <a:t>w</a:t>
            </a:r>
            <a:r>
              <a:rPr lang="en-US" sz="2800" dirty="0">
                <a:sym typeface="Symbol"/>
              </a:rPr>
              <a:t>(</a:t>
            </a:r>
            <a:r>
              <a:rPr lang="en-US" sz="2800" i="1" dirty="0">
                <a:sym typeface="Symbol"/>
              </a:rPr>
              <a:t>S</a:t>
            </a:r>
            <a:r>
              <a:rPr lang="en-US" sz="2800" dirty="0">
                <a:sym typeface="Symbol"/>
              </a:rPr>
              <a:t>)</a:t>
            </a:r>
          </a:p>
          <a:p>
            <a:pPr algn="just"/>
            <a:r>
              <a:rPr lang="en-US" sz="2800" dirty="0" err="1">
                <a:sym typeface="Symbol"/>
              </a:rPr>
              <a:t>s.t</a:t>
            </a:r>
            <a:r>
              <a:rPr lang="en-US" sz="2800" dirty="0">
                <a:sym typeface="Symbol"/>
              </a:rPr>
              <a:t>.	</a:t>
            </a:r>
            <a:r>
              <a:rPr lang="en-US" sz="2800" i="1" dirty="0">
                <a:sym typeface="Symbol"/>
              </a:rPr>
              <a:t>S</a:t>
            </a:r>
            <a:r>
              <a:rPr lang="en-US" sz="2800" dirty="0">
                <a:sym typeface="Symbol"/>
              </a:rPr>
              <a:t>  </a:t>
            </a:r>
            <a:r>
              <a:rPr lang="en-US" sz="2800" i="1" dirty="0">
                <a:sym typeface="Symbol"/>
              </a:rPr>
              <a:t>N</a:t>
            </a:r>
            <a:endParaRPr lang="en-US" sz="2800" dirty="0">
              <a:sym typeface="Symbol"/>
            </a:endParaRPr>
          </a:p>
          <a:p>
            <a:pPr algn="just"/>
            <a:r>
              <a:rPr lang="en-US" sz="2800" dirty="0">
                <a:sym typeface="Symbol"/>
              </a:rPr>
              <a:t>	</a:t>
            </a:r>
            <a:r>
              <a:rPr lang="en-US" sz="2800" i="1" dirty="0">
                <a:sym typeface="Symbol"/>
              </a:rPr>
              <a:t>S</a:t>
            </a:r>
            <a:r>
              <a:rPr lang="en-US" sz="2800" dirty="0">
                <a:sym typeface="Symbol"/>
              </a:rPr>
              <a:t> obeys a constraint </a:t>
            </a:r>
            <a:r>
              <a:rPr lang="en-US" sz="2800" i="1" dirty="0">
                <a:sym typeface="Symbol"/>
              </a:rPr>
              <a:t>C</a:t>
            </a:r>
            <a:r>
              <a:rPr lang="en-US" sz="2800" dirty="0">
                <a:sym typeface="Symbol"/>
              </a:rPr>
              <a:t>	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67744" y="2114853"/>
            <a:ext cx="355097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Font typeface="Arial" pitchFamily="34" charset="0"/>
              <a:buChar char="•"/>
            </a:pPr>
            <a:r>
              <a:rPr lang="en-US" sz="2800" dirty="0">
                <a:sym typeface="Symbol"/>
              </a:rPr>
              <a:t>Given a ground set </a:t>
            </a:r>
            <a:r>
              <a:rPr lang="en-US" sz="2800" i="1" dirty="0">
                <a:sym typeface="Symbol"/>
              </a:rPr>
              <a:t>N</a:t>
            </a:r>
            <a:r>
              <a:rPr lang="en-US" sz="2800" dirty="0">
                <a:sym typeface="Symbol"/>
              </a:rPr>
              <a:t>.</a:t>
            </a:r>
          </a:p>
          <a:p>
            <a:pPr>
              <a:buFont typeface="Arial" pitchFamily="34" charset="0"/>
              <a:buChar char="•"/>
            </a:pPr>
            <a:endParaRPr lang="en-US" sz="2800" dirty="0"/>
          </a:p>
        </p:txBody>
      </p:sp>
      <p:sp>
        <p:nvSpPr>
          <p:cNvPr id="12" name="Rounded Rectangle 5">
            <a:extLst>
              <a:ext uri="{FF2B5EF4-FFF2-40B4-BE49-F238E27FC236}">
                <a16:creationId xmlns:a16="http://schemas.microsoft.com/office/drawing/2014/main" id="{9B8088D9-61D3-4BC0-A9C3-105A13530FC8}"/>
              </a:ext>
            </a:extLst>
          </p:cNvPr>
          <p:cNvSpPr/>
          <p:nvPr/>
        </p:nvSpPr>
        <p:spPr>
          <a:xfrm>
            <a:off x="570384" y="3971904"/>
            <a:ext cx="4423320" cy="257829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r>
              <a:rPr lang="en-US" sz="2800" b="1" u="sng" dirty="0">
                <a:sym typeface="Symbol"/>
              </a:rPr>
              <a:t>Standard Approach</a:t>
            </a:r>
          </a:p>
          <a:p>
            <a:pPr algn="just"/>
            <a:r>
              <a:rPr lang="en-US" sz="2400" dirty="0">
                <a:sym typeface="Symbol"/>
              </a:rPr>
              <a:t>A different algorithm for every type of constraint.</a:t>
            </a:r>
          </a:p>
          <a:p>
            <a:pPr marL="182563" indent="-182563" algn="just">
              <a:buFont typeface="Arial" panose="020B0604020202020204" pitchFamily="34" charset="0"/>
              <a:buChar char="•"/>
            </a:pPr>
            <a:r>
              <a:rPr lang="en-US" sz="2200" dirty="0">
                <a:sym typeface="Symbol"/>
              </a:rPr>
              <a:t>Matching</a:t>
            </a:r>
          </a:p>
          <a:p>
            <a:pPr marL="182563" indent="-182563" algn="just">
              <a:buFont typeface="Arial" panose="020B0604020202020204" pitchFamily="34" charset="0"/>
              <a:buChar char="•"/>
            </a:pPr>
            <a:r>
              <a:rPr lang="en-US" sz="2200" dirty="0">
                <a:sym typeface="Symbol"/>
              </a:rPr>
              <a:t>Maximum Weight Spanning Tree</a:t>
            </a:r>
          </a:p>
          <a:p>
            <a:pPr marL="182563" indent="-182563" algn="just">
              <a:buFont typeface="Arial" panose="020B0604020202020204" pitchFamily="34" charset="0"/>
              <a:buChar char="•"/>
            </a:pPr>
            <a:r>
              <a:rPr lang="en-US" sz="2200" dirty="0">
                <a:sym typeface="Symbol"/>
              </a:rPr>
              <a:t>Independent Set</a:t>
            </a:r>
          </a:p>
        </p:txBody>
      </p:sp>
      <p:sp>
        <p:nvSpPr>
          <p:cNvPr id="3" name="Arrow: Down 2">
            <a:extLst>
              <a:ext uri="{FF2B5EF4-FFF2-40B4-BE49-F238E27FC236}">
                <a16:creationId xmlns:a16="http://schemas.microsoft.com/office/drawing/2014/main" id="{E3E123CD-E6F0-45CC-9593-B0BA220FA689}"/>
              </a:ext>
            </a:extLst>
          </p:cNvPr>
          <p:cNvSpPr/>
          <p:nvPr/>
        </p:nvSpPr>
        <p:spPr>
          <a:xfrm>
            <a:off x="2699792" y="3312241"/>
            <a:ext cx="792088" cy="587655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Arrow: Down 32">
            <a:extLst>
              <a:ext uri="{FF2B5EF4-FFF2-40B4-BE49-F238E27FC236}">
                <a16:creationId xmlns:a16="http://schemas.microsoft.com/office/drawing/2014/main" id="{04700C0E-C0DF-48CF-968D-228D67913C5D}"/>
              </a:ext>
            </a:extLst>
          </p:cNvPr>
          <p:cNvSpPr/>
          <p:nvPr/>
        </p:nvSpPr>
        <p:spPr>
          <a:xfrm>
            <a:off x="5868144" y="3284984"/>
            <a:ext cx="792088" cy="587655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5">
            <a:extLst>
              <a:ext uri="{FF2B5EF4-FFF2-40B4-BE49-F238E27FC236}">
                <a16:creationId xmlns:a16="http://schemas.microsoft.com/office/drawing/2014/main" id="{375854BE-B370-489B-A818-17ED98183CF2}"/>
              </a:ext>
            </a:extLst>
          </p:cNvPr>
          <p:cNvSpPr/>
          <p:nvPr/>
        </p:nvSpPr>
        <p:spPr>
          <a:xfrm>
            <a:off x="5076056" y="3947046"/>
            <a:ext cx="3528392" cy="257829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r>
              <a:rPr lang="en-US" sz="2800" b="1" u="sng" dirty="0">
                <a:sym typeface="Symbol"/>
              </a:rPr>
              <a:t>Another Approach</a:t>
            </a:r>
          </a:p>
          <a:p>
            <a:pPr marL="182563" indent="-182563" algn="just">
              <a:buFont typeface="Arial" panose="020B0604020202020204" pitchFamily="34" charset="0"/>
              <a:buChar char="•"/>
            </a:pPr>
            <a:r>
              <a:rPr lang="en-US" sz="2400" dirty="0">
                <a:sym typeface="Symbol"/>
              </a:rPr>
              <a:t>Define general classes of constraints.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US" sz="2400" dirty="0">
                <a:sym typeface="Symbol"/>
              </a:rPr>
              <a:t>Find an algorithm which is good for every constraint in the class.</a:t>
            </a:r>
          </a:p>
        </p:txBody>
      </p:sp>
    </p:spTree>
    <p:extLst>
      <p:ext uri="{BB962C8B-B14F-4D97-AF65-F5344CB8AC3E}">
        <p14:creationId xmlns:p14="http://schemas.microsoft.com/office/powerpoint/2010/main" val="2015508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allAtOnce" animBg="1"/>
      <p:bldP spid="9" grpId="0"/>
      <p:bldP spid="9" grpId="1"/>
      <p:bldP spid="12" grpId="0" uiExpand="1" build="allAtOnce" animBg="1"/>
      <p:bldP spid="3" grpId="0" animBg="1"/>
      <p:bldP spid="33" grpId="0" animBg="1"/>
      <p:bldP spid="36" grpId="0" uiExpand="1" build="allAtOnce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5">
            <a:extLst>
              <a:ext uri="{FF2B5EF4-FFF2-40B4-BE49-F238E27FC236}">
                <a16:creationId xmlns:a16="http://schemas.microsoft.com/office/drawing/2014/main" id="{2853CCB6-1198-4F9A-AAD3-0B370EA6EFF8}"/>
              </a:ext>
            </a:extLst>
          </p:cNvPr>
          <p:cNvSpPr/>
          <p:nvPr/>
        </p:nvSpPr>
        <p:spPr>
          <a:xfrm>
            <a:off x="457200" y="2451705"/>
            <a:ext cx="8280920" cy="413165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endParaRPr lang="en-US" sz="2800" dirty="0">
              <a:sym typeface="Symbol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1483309" y="5209966"/>
            <a:ext cx="5976664" cy="120773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Independence Systems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779912" y="2566645"/>
            <a:ext cx="1239442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3600" dirty="0"/>
              <a:t>(</a:t>
            </a:r>
            <a:r>
              <a:rPr lang="en-US" sz="3600" i="1" dirty="0">
                <a:solidFill>
                  <a:schemeClr val="tx2">
                    <a:lumMod val="75000"/>
                  </a:schemeClr>
                </a:solidFill>
              </a:rPr>
              <a:t>N</a:t>
            </a:r>
            <a:r>
              <a:rPr lang="en-US" sz="3600" dirty="0"/>
              <a:t>, </a:t>
            </a:r>
            <a:r>
              <a:rPr lang="en-US" sz="3600" i="1" dirty="0">
                <a:solidFill>
                  <a:schemeClr val="accent6">
                    <a:lumMod val="75000"/>
                  </a:schemeClr>
                </a:solidFill>
                <a:sym typeface="Symbol"/>
              </a:rPr>
              <a:t></a:t>
            </a:r>
            <a:r>
              <a:rPr lang="en-US" sz="3600" i="1" dirty="0">
                <a:sym typeface="Symbol"/>
              </a:rPr>
              <a:t> </a:t>
            </a:r>
            <a:r>
              <a:rPr lang="en-US" sz="3600" dirty="0"/>
              <a:t>)</a:t>
            </a:r>
            <a:endParaRPr lang="he-IL" sz="3600" dirty="0"/>
          </a:p>
        </p:txBody>
      </p:sp>
      <p:grpSp>
        <p:nvGrpSpPr>
          <p:cNvPr id="23" name="Group 22"/>
          <p:cNvGrpSpPr/>
          <p:nvPr/>
        </p:nvGrpSpPr>
        <p:grpSpPr>
          <a:xfrm>
            <a:off x="1254460" y="3194973"/>
            <a:ext cx="2808312" cy="1602179"/>
            <a:chOff x="1331640" y="1988840"/>
            <a:chExt cx="2808312" cy="1602179"/>
          </a:xfrm>
        </p:grpSpPr>
        <p:cxnSp>
          <p:nvCxnSpPr>
            <p:cNvPr id="12" name="Straight Arrow Connector 11"/>
            <p:cNvCxnSpPr/>
            <p:nvPr/>
          </p:nvCxnSpPr>
          <p:spPr>
            <a:xfrm flipV="1">
              <a:off x="3131840" y="1988840"/>
              <a:ext cx="1008112" cy="648072"/>
            </a:xfrm>
            <a:prstGeom prst="straightConnector1">
              <a:avLst/>
            </a:prstGeom>
            <a:ln w="57150">
              <a:solidFill>
                <a:schemeClr val="tx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1331640" y="2636912"/>
              <a:ext cx="2088232" cy="95410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2800" dirty="0"/>
                <a:t>A ground set of elements</a:t>
              </a:r>
              <a:endParaRPr lang="he-IL" sz="2800" dirty="0"/>
            </a:p>
          </p:txBody>
        </p:sp>
      </p:grpSp>
      <p:cxnSp>
        <p:nvCxnSpPr>
          <p:cNvPr id="16" name="Straight Arrow Connector 15"/>
          <p:cNvCxnSpPr>
            <a:cxnSpLocks/>
          </p:cNvCxnSpPr>
          <p:nvPr/>
        </p:nvCxnSpPr>
        <p:spPr>
          <a:xfrm flipH="1" flipV="1">
            <a:off x="4660966" y="3120638"/>
            <a:ext cx="919146" cy="437541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860032" y="3429000"/>
            <a:ext cx="3960440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36538" indent="-236538">
              <a:buFont typeface="Arial" pitchFamily="34" charset="0"/>
              <a:buChar char="•"/>
            </a:pPr>
            <a:r>
              <a:rPr lang="en-US" sz="2800" dirty="0"/>
              <a:t>The collection of the feasible subsets of </a:t>
            </a:r>
            <a:r>
              <a:rPr lang="en-US" sz="2800" i="1" dirty="0"/>
              <a:t>N</a:t>
            </a:r>
            <a:r>
              <a:rPr lang="en-US" sz="2800" dirty="0"/>
              <a:t>.</a:t>
            </a:r>
          </a:p>
          <a:p>
            <a:pPr marL="236538" indent="-236538">
              <a:buFont typeface="Arial" pitchFamily="34" charset="0"/>
              <a:buChar char="•"/>
            </a:pPr>
            <a:r>
              <a:rPr lang="en-US" sz="2800" dirty="0"/>
              <a:t>Called </a:t>
            </a:r>
            <a:r>
              <a:rPr lang="en-US" sz="2800" i="1" dirty="0"/>
              <a:t>independent</a:t>
            </a:r>
            <a:r>
              <a:rPr lang="en-US" sz="2800" dirty="0"/>
              <a:t> sets.</a:t>
            </a:r>
          </a:p>
          <a:p>
            <a:pPr marL="236538" indent="-236538">
              <a:buFont typeface="Arial" pitchFamily="34" charset="0"/>
              <a:buChar char="•"/>
            </a:pPr>
            <a:r>
              <a:rPr lang="en-US" sz="2800" dirty="0"/>
              <a:t>Must obey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1907704" y="5269398"/>
            <a:ext cx="5256584" cy="108695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/>
              <a:t>If </a:t>
            </a:r>
            <a:r>
              <a:rPr lang="en-US" sz="2800" i="1" dirty="0"/>
              <a:t>A</a:t>
            </a:r>
            <a:r>
              <a:rPr lang="en-US" sz="2800" dirty="0"/>
              <a:t> </a:t>
            </a:r>
            <a:r>
              <a:rPr lang="en-US" sz="2800" dirty="0">
                <a:sym typeface="Symbol"/>
              </a:rPr>
              <a:t> </a:t>
            </a:r>
            <a:r>
              <a:rPr lang="en-US" sz="2800" i="1" dirty="0">
                <a:sym typeface="Symbol"/>
              </a:rPr>
              <a:t>B</a:t>
            </a:r>
            <a:r>
              <a:rPr lang="en-US" sz="2800" dirty="0">
                <a:sym typeface="Symbol"/>
              </a:rPr>
              <a:t> and </a:t>
            </a:r>
            <a:r>
              <a:rPr lang="en-US" sz="2800" i="1" dirty="0">
                <a:sym typeface="Symbol"/>
              </a:rPr>
              <a:t>B</a:t>
            </a:r>
            <a:r>
              <a:rPr lang="en-US" sz="2800" dirty="0">
                <a:sym typeface="Symbol"/>
              </a:rPr>
              <a:t>  </a:t>
            </a:r>
            <a:r>
              <a:rPr lang="en-US" sz="2800" i="1" dirty="0">
                <a:sym typeface="Symbol"/>
              </a:rPr>
              <a:t></a:t>
            </a:r>
            <a:r>
              <a:rPr lang="en-US" sz="2800" dirty="0">
                <a:sym typeface="Symbol"/>
              </a:rPr>
              <a:t>, then</a:t>
            </a:r>
            <a:r>
              <a:rPr lang="en-US" sz="2800" i="1" dirty="0">
                <a:sym typeface="Symbol"/>
              </a:rPr>
              <a:t> </a:t>
            </a:r>
            <a:r>
              <a:rPr lang="en-US" sz="2800" dirty="0">
                <a:sym typeface="Symbol"/>
              </a:rPr>
              <a:t>A  </a:t>
            </a:r>
            <a:r>
              <a:rPr lang="en-US" sz="2800" i="1" dirty="0">
                <a:sym typeface="Symbol"/>
              </a:rPr>
              <a:t></a:t>
            </a:r>
            <a:r>
              <a:rPr lang="en-US" sz="2800" dirty="0">
                <a:sym typeface="Symbol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The empty set is independent.</a:t>
            </a:r>
          </a:p>
        </p:txBody>
      </p:sp>
      <p:sp>
        <p:nvSpPr>
          <p:cNvPr id="21" name="Rounded Rectangle 5">
            <a:extLst>
              <a:ext uri="{FF2B5EF4-FFF2-40B4-BE49-F238E27FC236}">
                <a16:creationId xmlns:a16="http://schemas.microsoft.com/office/drawing/2014/main" id="{6EB64B52-C506-4A76-9A76-E79626FEC3D7}"/>
              </a:ext>
            </a:extLst>
          </p:cNvPr>
          <p:cNvSpPr/>
          <p:nvPr/>
        </p:nvSpPr>
        <p:spPr>
          <a:xfrm>
            <a:off x="457200" y="1337083"/>
            <a:ext cx="8280920" cy="939789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just"/>
            <a:r>
              <a:rPr lang="en-US" sz="2800" dirty="0">
                <a:sym typeface="Symbol"/>
              </a:rPr>
              <a:t>To use this approach, we model a constraint with an independence system.</a:t>
            </a:r>
          </a:p>
        </p:txBody>
      </p:sp>
      <p:pic>
        <p:nvPicPr>
          <p:cNvPr id="18" name="Picture 15" descr="C:\Users\User\AppData\Local\Microsoft\Windows\INetCache\IE\42AJU7P5\555px-Vector_space_illust_rotate.svg[1]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64288" y="188640"/>
            <a:ext cx="1512168" cy="12397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allAtOnce" animBg="1"/>
      <p:bldP spid="22" grpId="0" animBg="1"/>
      <p:bldP spid="5" grpId="0"/>
      <p:bldP spid="19" grpId="0" uiExpand="1" build="p"/>
      <p:bldP spid="21" grpId="0" uiExpand="1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207B3-CA0A-45CA-8EFC-F426DACFC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Classes of Independence Systems</a:t>
            </a:r>
            <a:endParaRPr lang="he-IL" sz="4000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3F8DDCD3-F039-4E71-9DA5-A0EEFC6BBB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274638"/>
            <a:ext cx="1328840" cy="936832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B75AEF-88F0-491F-884B-02DCB68AA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Rounded Rectangle 5">
            <a:extLst>
              <a:ext uri="{FF2B5EF4-FFF2-40B4-BE49-F238E27FC236}">
                <a16:creationId xmlns:a16="http://schemas.microsoft.com/office/drawing/2014/main" id="{C796F5BB-837D-4664-82A5-B056E36EBB67}"/>
              </a:ext>
            </a:extLst>
          </p:cNvPr>
          <p:cNvSpPr/>
          <p:nvPr/>
        </p:nvSpPr>
        <p:spPr>
          <a:xfrm>
            <a:off x="457200" y="1337083"/>
            <a:ext cx="8280920" cy="939789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just"/>
            <a:r>
              <a:rPr lang="en-US" sz="2800" dirty="0">
                <a:sym typeface="Symbol"/>
              </a:rPr>
              <a:t>Most well known: Matroids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>
                <a:sym typeface="Symbol"/>
              </a:rPr>
              <a:t>Tends to scare people away (for no good reason)</a:t>
            </a:r>
          </a:p>
        </p:txBody>
      </p:sp>
      <p:sp>
        <p:nvSpPr>
          <p:cNvPr id="8" name="Rounded Rectangle 5">
            <a:extLst>
              <a:ext uri="{FF2B5EF4-FFF2-40B4-BE49-F238E27FC236}">
                <a16:creationId xmlns:a16="http://schemas.microsoft.com/office/drawing/2014/main" id="{015B6D02-9241-4F89-BF5D-CC3CBDE1FD36}"/>
              </a:ext>
            </a:extLst>
          </p:cNvPr>
          <p:cNvSpPr/>
          <p:nvPr/>
        </p:nvSpPr>
        <p:spPr>
          <a:xfrm>
            <a:off x="467544" y="2417203"/>
            <a:ext cx="8280920" cy="266798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just"/>
            <a:r>
              <a:rPr lang="en-US" sz="2800" dirty="0">
                <a:sym typeface="Symbol"/>
              </a:rPr>
              <a:t>A large zoo of additional classes: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i="1" dirty="0">
                <a:sym typeface="Symbol"/>
              </a:rPr>
              <a:t>k-</a:t>
            </a:r>
            <a:r>
              <a:rPr lang="en-US" sz="2800" dirty="0">
                <a:sym typeface="Symbol"/>
              </a:rPr>
              <a:t>extendible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i="1" dirty="0">
                <a:sym typeface="Symbol"/>
              </a:rPr>
              <a:t>k</a:t>
            </a:r>
            <a:r>
              <a:rPr lang="en-US" sz="2800" dirty="0">
                <a:sym typeface="Symbol"/>
              </a:rPr>
              <a:t>-exchange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i="1" dirty="0">
                <a:sym typeface="Symbol"/>
              </a:rPr>
              <a:t>k</a:t>
            </a:r>
            <a:r>
              <a:rPr lang="en-US" sz="2800" dirty="0">
                <a:sym typeface="Symbol"/>
              </a:rPr>
              <a:t>-</a:t>
            </a:r>
            <a:r>
              <a:rPr lang="en-US" sz="2800" dirty="0" err="1">
                <a:sym typeface="Symbol"/>
              </a:rPr>
              <a:t>matchoid</a:t>
            </a:r>
            <a:endParaRPr lang="en-US" sz="2800" dirty="0">
              <a:sym typeface="Symbol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i="1" dirty="0">
                <a:sym typeface="Symbol"/>
              </a:rPr>
              <a:t>k</a:t>
            </a:r>
            <a:r>
              <a:rPr lang="en-US" sz="2800" dirty="0">
                <a:sym typeface="Symbol"/>
              </a:rPr>
              <a:t>-intersection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>
                <a:sym typeface="Symbol"/>
              </a:rPr>
              <a:t>etc.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E5E449-DB71-446A-B347-823C42411A37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1692" y="2623370"/>
            <a:ext cx="3363685" cy="2173781"/>
          </a:xfrm>
          <a:prstGeom prst="rect">
            <a:avLst/>
          </a:prstGeom>
        </p:spPr>
      </p:pic>
      <p:sp>
        <p:nvSpPr>
          <p:cNvPr id="13" name="Rounded Rectangle 5">
            <a:extLst>
              <a:ext uri="{FF2B5EF4-FFF2-40B4-BE49-F238E27FC236}">
                <a16:creationId xmlns:a16="http://schemas.microsoft.com/office/drawing/2014/main" id="{0AC3D248-BAF0-46B9-B9C1-98CF9222E883}"/>
              </a:ext>
            </a:extLst>
          </p:cNvPr>
          <p:cNvSpPr/>
          <p:nvPr/>
        </p:nvSpPr>
        <p:spPr>
          <a:xfrm>
            <a:off x="467544" y="5229200"/>
            <a:ext cx="8280920" cy="135416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just"/>
            <a:r>
              <a:rPr lang="en-US" sz="2800" dirty="0">
                <a:sym typeface="Symbol"/>
              </a:rPr>
              <a:t>This talk: </a:t>
            </a:r>
            <a:r>
              <a:rPr lang="en-US" sz="2800" i="1" dirty="0">
                <a:sym typeface="Symbol"/>
              </a:rPr>
              <a:t>k</a:t>
            </a:r>
            <a:r>
              <a:rPr lang="en-US" sz="2800" dirty="0">
                <a:sym typeface="Symbol"/>
              </a:rPr>
              <a:t>-systems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>
                <a:sym typeface="Symbol"/>
              </a:rPr>
              <a:t>Generalizes all the other classes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>
                <a:sym typeface="Symbol"/>
              </a:rPr>
              <a:t>Simple definition</a:t>
            </a:r>
          </a:p>
        </p:txBody>
      </p:sp>
    </p:spTree>
    <p:extLst>
      <p:ext uri="{BB962C8B-B14F-4D97-AF65-F5344CB8AC3E}">
        <p14:creationId xmlns:p14="http://schemas.microsoft.com/office/powerpoint/2010/main" val="2109927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allAtOnce" animBg="1"/>
      <p:bldP spid="8" grpId="0" uiExpand="1" build="allAtOnce" animBg="1"/>
      <p:bldP spid="13" grpId="0" uiExpand="1" build="allAtOnce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20582-FE69-4584-9444-A0934E136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k</a:t>
            </a:r>
            <a:r>
              <a:rPr lang="en-US" dirty="0"/>
              <a:t>-systems</a:t>
            </a:r>
            <a:endParaRPr lang="he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FE0516-64E0-40BB-AF95-39CA3B542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Rounded Rectangle 5">
            <a:extLst>
              <a:ext uri="{FF2B5EF4-FFF2-40B4-BE49-F238E27FC236}">
                <a16:creationId xmlns:a16="http://schemas.microsoft.com/office/drawing/2014/main" id="{5D543C61-50B6-4854-B06E-2FC68E169387}"/>
              </a:ext>
            </a:extLst>
          </p:cNvPr>
          <p:cNvSpPr/>
          <p:nvPr/>
        </p:nvSpPr>
        <p:spPr>
          <a:xfrm>
            <a:off x="457200" y="1565920"/>
            <a:ext cx="8280920" cy="11430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just"/>
            <a:r>
              <a:rPr lang="en-US" sz="2800" b="1" u="sng" dirty="0">
                <a:sym typeface="Symbol"/>
              </a:rPr>
              <a:t>Terminology</a:t>
            </a:r>
          </a:p>
          <a:p>
            <a:pPr algn="just"/>
            <a:r>
              <a:rPr lang="en-US" sz="2400" dirty="0">
                <a:sym typeface="Symbol"/>
              </a:rPr>
              <a:t>A base </a:t>
            </a:r>
            <a:r>
              <a:rPr lang="en-US" sz="2400" i="1" dirty="0">
                <a:sym typeface="Symbol"/>
              </a:rPr>
              <a:t>B</a:t>
            </a:r>
            <a:r>
              <a:rPr lang="en-US" sz="2400" dirty="0">
                <a:sym typeface="Symbol"/>
              </a:rPr>
              <a:t> of a subset </a:t>
            </a:r>
            <a:r>
              <a:rPr lang="en-US" sz="2400" i="1" dirty="0">
                <a:sym typeface="Symbol"/>
              </a:rPr>
              <a:t>N’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>
                <a:sym typeface="Symbol" panose="05050102010706020507" pitchFamily="18" charset="2"/>
              </a:rPr>
              <a:t> </a:t>
            </a:r>
            <a:r>
              <a:rPr lang="en-US" sz="2400" i="1" dirty="0">
                <a:sym typeface="Symbol" panose="05050102010706020507" pitchFamily="18" charset="2"/>
              </a:rPr>
              <a:t>N</a:t>
            </a:r>
            <a:r>
              <a:rPr lang="en-US" sz="2400" dirty="0">
                <a:sym typeface="Symbol" panose="05050102010706020507" pitchFamily="18" charset="2"/>
              </a:rPr>
              <a:t> is an inclusion-wise maximal independent subset of </a:t>
            </a:r>
            <a:r>
              <a:rPr lang="en-US" sz="2400" i="1" dirty="0">
                <a:sym typeface="Symbol" panose="05050102010706020507" pitchFamily="18" charset="2"/>
              </a:rPr>
              <a:t>N’</a:t>
            </a:r>
            <a:r>
              <a:rPr lang="en-US" sz="2400" dirty="0">
                <a:sym typeface="Symbol" panose="05050102010706020507" pitchFamily="18" charset="2"/>
              </a:rPr>
              <a:t>.</a:t>
            </a:r>
            <a:endParaRPr lang="en-US" sz="2400" dirty="0">
              <a:sym typeface="Symbol"/>
            </a:endParaRPr>
          </a:p>
        </p:txBody>
      </p:sp>
      <p:sp>
        <p:nvSpPr>
          <p:cNvPr id="8" name="Rounded Rectangle 5">
            <a:extLst>
              <a:ext uri="{FF2B5EF4-FFF2-40B4-BE49-F238E27FC236}">
                <a16:creationId xmlns:a16="http://schemas.microsoft.com/office/drawing/2014/main" id="{5612E832-254D-461B-893E-0CE6239C1929}"/>
              </a:ext>
            </a:extLst>
          </p:cNvPr>
          <p:cNvSpPr/>
          <p:nvPr/>
        </p:nvSpPr>
        <p:spPr>
          <a:xfrm>
            <a:off x="389888" y="3140968"/>
            <a:ext cx="8280920" cy="151216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just"/>
            <a:r>
              <a:rPr lang="en-US" sz="2800" b="1" u="sng" dirty="0">
                <a:sym typeface="Symbol"/>
              </a:rPr>
              <a:t>Definition</a:t>
            </a:r>
          </a:p>
          <a:p>
            <a:pPr algn="just"/>
            <a:r>
              <a:rPr lang="en-US" sz="2400" dirty="0">
                <a:sym typeface="Symbol"/>
              </a:rPr>
              <a:t>An independence system (</a:t>
            </a:r>
            <a:r>
              <a:rPr lang="en-US" sz="2400" i="1" dirty="0">
                <a:sym typeface="Symbol"/>
              </a:rPr>
              <a:t>N</a:t>
            </a:r>
            <a:r>
              <a:rPr lang="en-US" sz="2400" dirty="0">
                <a:sym typeface="Symbol"/>
              </a:rPr>
              <a:t>, </a:t>
            </a:r>
            <a:r>
              <a:rPr lang="en-US" sz="2400" i="1" dirty="0">
                <a:sym typeface="Symbol"/>
              </a:rPr>
              <a:t>I</a:t>
            </a:r>
            <a:r>
              <a:rPr lang="en-US" sz="2400" dirty="0">
                <a:sym typeface="Symbol"/>
              </a:rPr>
              <a:t>) is a </a:t>
            </a:r>
            <a:r>
              <a:rPr lang="en-US" sz="2400" i="1" dirty="0">
                <a:sym typeface="Symbol"/>
              </a:rPr>
              <a:t>k</a:t>
            </a:r>
            <a:r>
              <a:rPr lang="en-US" sz="2400" dirty="0">
                <a:sym typeface="Symbol"/>
              </a:rPr>
              <a:t>-system if for every subset </a:t>
            </a:r>
            <a:r>
              <a:rPr lang="en-US" sz="2400" i="1" dirty="0">
                <a:sym typeface="Symbol"/>
              </a:rPr>
              <a:t>N’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>
                <a:sym typeface="Symbol" panose="05050102010706020507" pitchFamily="18" charset="2"/>
              </a:rPr>
              <a:t> </a:t>
            </a:r>
            <a:r>
              <a:rPr lang="en-US" sz="2400" i="1" dirty="0">
                <a:sym typeface="Symbol" panose="05050102010706020507" pitchFamily="18" charset="2"/>
              </a:rPr>
              <a:t>N</a:t>
            </a:r>
            <a:r>
              <a:rPr lang="en-US" sz="2400" dirty="0">
                <a:sym typeface="Symbol" panose="05050102010706020507" pitchFamily="18" charset="2"/>
              </a:rPr>
              <a:t> the ratio between the sizes of the largest and smallest bases of </a:t>
            </a:r>
            <a:r>
              <a:rPr lang="en-US" sz="2400" i="1" dirty="0">
                <a:sym typeface="Symbol" panose="05050102010706020507" pitchFamily="18" charset="2"/>
              </a:rPr>
              <a:t>N</a:t>
            </a:r>
            <a:r>
              <a:rPr lang="en-US" sz="2400" dirty="0">
                <a:sym typeface="Symbol" panose="05050102010706020507" pitchFamily="18" charset="2"/>
              </a:rPr>
              <a:t>’ is at most </a:t>
            </a:r>
            <a:r>
              <a:rPr lang="en-US" sz="2400" i="1" dirty="0">
                <a:sym typeface="Symbol" panose="05050102010706020507" pitchFamily="18" charset="2"/>
              </a:rPr>
              <a:t>k</a:t>
            </a:r>
            <a:r>
              <a:rPr lang="en-US" sz="2400" dirty="0">
                <a:sym typeface="Symbol" panose="05050102010706020507" pitchFamily="18" charset="2"/>
              </a:rPr>
              <a:t>.</a:t>
            </a:r>
            <a:endParaRPr lang="en-US" sz="2400" dirty="0">
              <a:sym typeface="Symbol"/>
            </a:endParaRPr>
          </a:p>
        </p:txBody>
      </p:sp>
      <p:sp>
        <p:nvSpPr>
          <p:cNvPr id="10" name="Rounded Rectangle 5">
            <a:extLst>
              <a:ext uri="{FF2B5EF4-FFF2-40B4-BE49-F238E27FC236}">
                <a16:creationId xmlns:a16="http://schemas.microsoft.com/office/drawing/2014/main" id="{BC7D7F72-333A-440D-9723-CA202E472D6B}"/>
              </a:ext>
            </a:extLst>
          </p:cNvPr>
          <p:cNvSpPr/>
          <p:nvPr/>
        </p:nvSpPr>
        <p:spPr>
          <a:xfrm>
            <a:off x="368176" y="5013176"/>
            <a:ext cx="8280920" cy="151216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just"/>
            <a:r>
              <a:rPr lang="en-US" sz="2800" b="1" u="sng" dirty="0">
                <a:sym typeface="Symbol"/>
              </a:rPr>
              <a:t>Easy Observations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400" dirty="0">
                <a:sym typeface="Symbol"/>
              </a:rPr>
              <a:t>It is easy to find a base of </a:t>
            </a:r>
            <a:r>
              <a:rPr lang="en-US" sz="2400" i="1" dirty="0">
                <a:sym typeface="Symbol"/>
              </a:rPr>
              <a:t>N</a:t>
            </a:r>
            <a:r>
              <a:rPr lang="en-US" sz="2400" dirty="0">
                <a:sym typeface="Symbol"/>
              </a:rPr>
              <a:t>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400" dirty="0">
                <a:sym typeface="Symbol"/>
              </a:rPr>
              <a:t>Such a base is a </a:t>
            </a:r>
            <a:r>
              <a:rPr lang="en-US" sz="2400" i="1" dirty="0">
                <a:sym typeface="Symbol"/>
              </a:rPr>
              <a:t>k</a:t>
            </a:r>
            <a:r>
              <a:rPr lang="en-US" sz="2400" dirty="0">
                <a:sym typeface="Symbol"/>
              </a:rPr>
              <a:t>-approximation for the problem of finding a maximum size independent set.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C6DD563-6903-45DC-A3B5-360E92608F2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8807" y="1023815"/>
            <a:ext cx="1275385" cy="97189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1647DED-F632-441E-8E68-A4825A4CC4E1}"/>
              </a:ext>
            </a:extLst>
          </p:cNvPr>
          <p:cNvSpPr/>
          <p:nvPr/>
        </p:nvSpPr>
        <p:spPr>
          <a:xfrm rot="1071212">
            <a:off x="7622097" y="2543481"/>
            <a:ext cx="65114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8000" b="0" i="1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reflection blurRad="6350" stA="50000" endA="300" endPos="50000" dist="60007" dir="5400000" sy="-100000" algn="bl" rotWithShape="0"/>
                </a:effectLst>
              </a:rPr>
              <a:t>k</a:t>
            </a:r>
            <a:endParaRPr lang="he-IL" sz="80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reflection blurRad="6350" stA="50000" endA="300" endPos="50000" dist="60007" dir="5400000" sy="-100000" algn="bl" rotWithShape="0"/>
              </a:effectLst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656D820-96C4-41A7-BFFA-DD1AD3B0CC3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5847" y="4786320"/>
            <a:ext cx="868106" cy="923006"/>
          </a:xfrm>
          <a:prstGeom prst="rect">
            <a:avLst/>
          </a:prstGeom>
        </p:spPr>
      </p:pic>
      <p:sp>
        <p:nvSpPr>
          <p:cNvPr id="15" name="Thought Bubble: Cloud 14">
            <a:extLst>
              <a:ext uri="{FF2B5EF4-FFF2-40B4-BE49-F238E27FC236}">
                <a16:creationId xmlns:a16="http://schemas.microsoft.com/office/drawing/2014/main" id="{17D70636-6D64-4A87-9582-2C358F8400B3}"/>
              </a:ext>
            </a:extLst>
          </p:cNvPr>
          <p:cNvSpPr/>
          <p:nvPr/>
        </p:nvSpPr>
        <p:spPr>
          <a:xfrm>
            <a:off x="611560" y="2137420"/>
            <a:ext cx="7848872" cy="2724872"/>
          </a:xfrm>
          <a:prstGeom prst="cloudCallout">
            <a:avLst>
              <a:gd name="adj1" fmla="val -12445"/>
              <a:gd name="adj2" fmla="val 6182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Matching is a 2-system.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Implies that a maximal matching is a 2-approximation for the maximum matching.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687528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allAtOnce" animBg="1"/>
      <p:bldP spid="8" grpId="0" uiExpand="1" build="allAtOnce" animBg="1"/>
      <p:bldP spid="10" grpId="0" uiExpand="1" build="allAtOnce" animBg="1"/>
      <p:bldP spid="6" grpId="0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B1269-B8C7-4B88-89D6-121ECF759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Extension to Weighted Problems</a:t>
            </a:r>
            <a:endParaRPr lang="he-IL" sz="4000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CB514E89-B4AD-4426-8134-E2FDB64AC4B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260648"/>
            <a:ext cx="1124479" cy="1008112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CD8335-797E-4B21-AE42-8747BA472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Rounded Rectangle 5">
            <a:extLst>
              <a:ext uri="{FF2B5EF4-FFF2-40B4-BE49-F238E27FC236}">
                <a16:creationId xmlns:a16="http://schemas.microsoft.com/office/drawing/2014/main" id="{62B82548-E41A-4DEB-9103-572A5FF33597}"/>
              </a:ext>
            </a:extLst>
          </p:cNvPr>
          <p:cNvSpPr/>
          <p:nvPr/>
        </p:nvSpPr>
        <p:spPr>
          <a:xfrm>
            <a:off x="467544" y="1472128"/>
            <a:ext cx="8280920" cy="289297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400" dirty="0">
                <a:sym typeface="Symbol"/>
              </a:rPr>
              <a:t>We need to choose a maximum weighted base.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400" dirty="0">
                <a:sym typeface="Symbol"/>
              </a:rPr>
              <a:t>Most natural option:</a:t>
            </a:r>
          </a:p>
        </p:txBody>
      </p:sp>
      <p:sp>
        <p:nvSpPr>
          <p:cNvPr id="8" name="Rounded Rectangle 12">
            <a:extLst>
              <a:ext uri="{FF2B5EF4-FFF2-40B4-BE49-F238E27FC236}">
                <a16:creationId xmlns:a16="http://schemas.microsoft.com/office/drawing/2014/main" id="{CB455F06-D285-4E4F-BA9A-B012E8F6CBA6}"/>
              </a:ext>
            </a:extLst>
          </p:cNvPr>
          <p:cNvSpPr/>
          <p:nvPr/>
        </p:nvSpPr>
        <p:spPr>
          <a:xfrm>
            <a:off x="864835" y="2492896"/>
            <a:ext cx="7492985" cy="172819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b="1" u="sng" dirty="0"/>
              <a:t>The Greedy Algorithm</a:t>
            </a:r>
          </a:p>
          <a:p>
            <a:pPr marL="341313" indent="-341313">
              <a:buFont typeface="+mj-lt"/>
              <a:buAutoNum type="arabicPeriod"/>
            </a:pPr>
            <a:r>
              <a:rPr lang="en-US" sz="2200" dirty="0"/>
              <a:t>Start with the empty solution.</a:t>
            </a:r>
          </a:p>
          <a:p>
            <a:pPr marL="341313" indent="-341313">
              <a:buFont typeface="+mj-lt"/>
              <a:buAutoNum type="arabicPeriod"/>
            </a:pPr>
            <a:r>
              <a:rPr lang="en-US" sz="2200" dirty="0"/>
              <a:t>While there are elements that can be added to the solution:</a:t>
            </a:r>
          </a:p>
          <a:p>
            <a:pPr marL="631825" indent="-631825">
              <a:buFont typeface="+mj-lt"/>
              <a:buAutoNum type="arabicPeriod"/>
            </a:pPr>
            <a:r>
              <a:rPr lang="en-US" sz="2200" dirty="0"/>
              <a:t>Pick among them the maximum weight one.</a:t>
            </a:r>
          </a:p>
          <a:p>
            <a:pPr marL="631825" indent="-631825">
              <a:buFont typeface="+mj-lt"/>
              <a:buAutoNum type="arabicPeriod"/>
            </a:pPr>
            <a:r>
              <a:rPr lang="en-US" sz="2200" dirty="0"/>
              <a:t>Add it to the solution.</a:t>
            </a:r>
          </a:p>
        </p:txBody>
      </p:sp>
      <p:grpSp>
        <p:nvGrpSpPr>
          <p:cNvPr id="9" name="Group 4">
            <a:extLst>
              <a:ext uri="{FF2B5EF4-FFF2-40B4-BE49-F238E27FC236}">
                <a16:creationId xmlns:a16="http://schemas.microsoft.com/office/drawing/2014/main" id="{3CBA96BA-2BDE-4DD4-B44F-C3419849839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632014" y="1866164"/>
            <a:ext cx="828418" cy="965431"/>
            <a:chOff x="4740" y="0"/>
            <a:chExt cx="653" cy="761"/>
          </a:xfrm>
        </p:grpSpPr>
        <p:sp>
          <p:nvSpPr>
            <p:cNvPr id="10" name="AutoShape 3">
              <a:extLst>
                <a:ext uri="{FF2B5EF4-FFF2-40B4-BE49-F238E27FC236}">
                  <a16:creationId xmlns:a16="http://schemas.microsoft.com/office/drawing/2014/main" id="{B6119FEE-7050-411A-8095-5D521E9D966A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4740" y="0"/>
              <a:ext cx="653" cy="7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3E1B0C29-3597-44F6-9208-924778D4DD21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5" y="3"/>
              <a:ext cx="648" cy="755"/>
            </a:xfrm>
            <a:custGeom>
              <a:avLst/>
              <a:gdLst>
                <a:gd name="T0" fmla="*/ 1150 w 1943"/>
                <a:gd name="T1" fmla="*/ 212 h 2265"/>
                <a:gd name="T2" fmla="*/ 1160 w 1943"/>
                <a:gd name="T3" fmla="*/ 276 h 2265"/>
                <a:gd name="T4" fmla="*/ 1176 w 1943"/>
                <a:gd name="T5" fmla="*/ 336 h 2265"/>
                <a:gd name="T6" fmla="*/ 1204 w 1943"/>
                <a:gd name="T7" fmla="*/ 417 h 2265"/>
                <a:gd name="T8" fmla="*/ 1154 w 1943"/>
                <a:gd name="T9" fmla="*/ 619 h 2265"/>
                <a:gd name="T10" fmla="*/ 1255 w 1943"/>
                <a:gd name="T11" fmla="*/ 612 h 2265"/>
                <a:gd name="T12" fmla="*/ 1266 w 1943"/>
                <a:gd name="T13" fmla="*/ 643 h 2265"/>
                <a:gd name="T14" fmla="*/ 1294 w 1943"/>
                <a:gd name="T15" fmla="*/ 630 h 2265"/>
                <a:gd name="T16" fmla="*/ 1276 w 1943"/>
                <a:gd name="T17" fmla="*/ 678 h 2265"/>
                <a:gd name="T18" fmla="*/ 1248 w 1943"/>
                <a:gd name="T19" fmla="*/ 756 h 2265"/>
                <a:gd name="T20" fmla="*/ 1268 w 1943"/>
                <a:gd name="T21" fmla="*/ 867 h 2265"/>
                <a:gd name="T22" fmla="*/ 1254 w 1943"/>
                <a:gd name="T23" fmla="*/ 1174 h 2265"/>
                <a:gd name="T24" fmla="*/ 1222 w 1943"/>
                <a:gd name="T25" fmla="*/ 1274 h 2265"/>
                <a:gd name="T26" fmla="*/ 1133 w 1943"/>
                <a:gd name="T27" fmla="*/ 1354 h 2265"/>
                <a:gd name="T28" fmla="*/ 1082 w 1943"/>
                <a:gd name="T29" fmla="*/ 1414 h 2265"/>
                <a:gd name="T30" fmla="*/ 1232 w 1943"/>
                <a:gd name="T31" fmla="*/ 1443 h 2265"/>
                <a:gd name="T32" fmla="*/ 1290 w 1943"/>
                <a:gd name="T33" fmla="*/ 1481 h 2265"/>
                <a:gd name="T34" fmla="*/ 1254 w 1943"/>
                <a:gd name="T35" fmla="*/ 1291 h 2265"/>
                <a:gd name="T36" fmla="*/ 1346 w 1943"/>
                <a:gd name="T37" fmla="*/ 1139 h 2265"/>
                <a:gd name="T38" fmla="*/ 1469 w 1943"/>
                <a:gd name="T39" fmla="*/ 1076 h 2265"/>
                <a:gd name="T40" fmla="*/ 1562 w 1943"/>
                <a:gd name="T41" fmla="*/ 1127 h 2265"/>
                <a:gd name="T42" fmla="*/ 1674 w 1943"/>
                <a:gd name="T43" fmla="*/ 1112 h 2265"/>
                <a:gd name="T44" fmla="*/ 1811 w 1943"/>
                <a:gd name="T45" fmla="*/ 1063 h 2265"/>
                <a:gd name="T46" fmla="*/ 1931 w 1943"/>
                <a:gd name="T47" fmla="*/ 1106 h 2265"/>
                <a:gd name="T48" fmla="*/ 1846 w 1943"/>
                <a:gd name="T49" fmla="*/ 1201 h 2265"/>
                <a:gd name="T50" fmla="*/ 1713 w 1943"/>
                <a:gd name="T51" fmla="*/ 1341 h 2265"/>
                <a:gd name="T52" fmla="*/ 1611 w 1943"/>
                <a:gd name="T53" fmla="*/ 1505 h 2265"/>
                <a:gd name="T54" fmla="*/ 1690 w 1943"/>
                <a:gd name="T55" fmla="*/ 1585 h 2265"/>
                <a:gd name="T56" fmla="*/ 1777 w 1943"/>
                <a:gd name="T57" fmla="*/ 1752 h 2265"/>
                <a:gd name="T58" fmla="*/ 1765 w 1943"/>
                <a:gd name="T59" fmla="*/ 1947 h 2265"/>
                <a:gd name="T60" fmla="*/ 1699 w 1943"/>
                <a:gd name="T61" fmla="*/ 2115 h 2265"/>
                <a:gd name="T62" fmla="*/ 1484 w 1943"/>
                <a:gd name="T63" fmla="*/ 2247 h 2265"/>
                <a:gd name="T64" fmla="*/ 1297 w 1943"/>
                <a:gd name="T65" fmla="*/ 2230 h 2265"/>
                <a:gd name="T66" fmla="*/ 1187 w 1943"/>
                <a:gd name="T67" fmla="*/ 2102 h 2265"/>
                <a:gd name="T68" fmla="*/ 1094 w 1943"/>
                <a:gd name="T69" fmla="*/ 1976 h 2265"/>
                <a:gd name="T70" fmla="*/ 935 w 1943"/>
                <a:gd name="T71" fmla="*/ 2042 h 2265"/>
                <a:gd name="T72" fmla="*/ 854 w 1943"/>
                <a:gd name="T73" fmla="*/ 2070 h 2265"/>
                <a:gd name="T74" fmla="*/ 815 w 1943"/>
                <a:gd name="T75" fmla="*/ 2115 h 2265"/>
                <a:gd name="T76" fmla="*/ 730 w 1943"/>
                <a:gd name="T77" fmla="*/ 2052 h 2265"/>
                <a:gd name="T78" fmla="*/ 582 w 1943"/>
                <a:gd name="T79" fmla="*/ 2019 h 2265"/>
                <a:gd name="T80" fmla="*/ 439 w 1943"/>
                <a:gd name="T81" fmla="*/ 2017 h 2265"/>
                <a:gd name="T82" fmla="*/ 245 w 1943"/>
                <a:gd name="T83" fmla="*/ 2070 h 2265"/>
                <a:gd name="T84" fmla="*/ 57 w 1943"/>
                <a:gd name="T85" fmla="*/ 2006 h 2265"/>
                <a:gd name="T86" fmla="*/ 4 w 1943"/>
                <a:gd name="T87" fmla="*/ 1752 h 2265"/>
                <a:gd name="T88" fmla="*/ 113 w 1943"/>
                <a:gd name="T89" fmla="*/ 1429 h 2265"/>
                <a:gd name="T90" fmla="*/ 221 w 1943"/>
                <a:gd name="T91" fmla="*/ 1356 h 2265"/>
                <a:gd name="T92" fmla="*/ 303 w 1943"/>
                <a:gd name="T93" fmla="*/ 1095 h 2265"/>
                <a:gd name="T94" fmla="*/ 359 w 1943"/>
                <a:gd name="T95" fmla="*/ 778 h 2265"/>
                <a:gd name="T96" fmla="*/ 358 w 1943"/>
                <a:gd name="T97" fmla="*/ 596 h 2265"/>
                <a:gd name="T98" fmla="*/ 352 w 1943"/>
                <a:gd name="T99" fmla="*/ 574 h 2265"/>
                <a:gd name="T100" fmla="*/ 327 w 1943"/>
                <a:gd name="T101" fmla="*/ 508 h 2265"/>
                <a:gd name="T102" fmla="*/ 303 w 1943"/>
                <a:gd name="T103" fmla="*/ 455 h 2265"/>
                <a:gd name="T104" fmla="*/ 348 w 1943"/>
                <a:gd name="T105" fmla="*/ 429 h 2265"/>
                <a:gd name="T106" fmla="*/ 369 w 1943"/>
                <a:gd name="T107" fmla="*/ 371 h 2265"/>
                <a:gd name="T108" fmla="*/ 344 w 1943"/>
                <a:gd name="T109" fmla="*/ 312 h 2265"/>
                <a:gd name="T110" fmla="*/ 400 w 1943"/>
                <a:gd name="T111" fmla="*/ 282 h 2265"/>
                <a:gd name="T112" fmla="*/ 429 w 1943"/>
                <a:gd name="T113" fmla="*/ 208 h 2265"/>
                <a:gd name="T114" fmla="*/ 475 w 1943"/>
                <a:gd name="T115" fmla="*/ 175 h 2265"/>
                <a:gd name="T116" fmla="*/ 579 w 1943"/>
                <a:gd name="T117" fmla="*/ 75 h 2265"/>
                <a:gd name="T118" fmla="*/ 715 w 1943"/>
                <a:gd name="T119" fmla="*/ 9 h 2265"/>
                <a:gd name="T120" fmla="*/ 853 w 1943"/>
                <a:gd name="T121" fmla="*/ 6 h 2265"/>
                <a:gd name="T122" fmla="*/ 1028 w 1943"/>
                <a:gd name="T123" fmla="*/ 72 h 2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943" h="2265">
                  <a:moveTo>
                    <a:pt x="1091" y="131"/>
                  </a:moveTo>
                  <a:lnTo>
                    <a:pt x="1096" y="142"/>
                  </a:lnTo>
                  <a:lnTo>
                    <a:pt x="1100" y="153"/>
                  </a:lnTo>
                  <a:lnTo>
                    <a:pt x="1107" y="162"/>
                  </a:lnTo>
                  <a:lnTo>
                    <a:pt x="1119" y="164"/>
                  </a:lnTo>
                  <a:lnTo>
                    <a:pt x="1124" y="171"/>
                  </a:lnTo>
                  <a:lnTo>
                    <a:pt x="1131" y="177"/>
                  </a:lnTo>
                  <a:lnTo>
                    <a:pt x="1136" y="183"/>
                  </a:lnTo>
                  <a:lnTo>
                    <a:pt x="1142" y="188"/>
                  </a:lnTo>
                  <a:lnTo>
                    <a:pt x="1147" y="195"/>
                  </a:lnTo>
                  <a:lnTo>
                    <a:pt x="1150" y="203"/>
                  </a:lnTo>
                  <a:lnTo>
                    <a:pt x="1150" y="212"/>
                  </a:lnTo>
                  <a:lnTo>
                    <a:pt x="1148" y="224"/>
                  </a:lnTo>
                  <a:lnTo>
                    <a:pt x="1155" y="228"/>
                  </a:lnTo>
                  <a:lnTo>
                    <a:pt x="1161" y="232"/>
                  </a:lnTo>
                  <a:lnTo>
                    <a:pt x="1169" y="234"/>
                  </a:lnTo>
                  <a:lnTo>
                    <a:pt x="1177" y="234"/>
                  </a:lnTo>
                  <a:lnTo>
                    <a:pt x="1176" y="242"/>
                  </a:lnTo>
                  <a:lnTo>
                    <a:pt x="1174" y="250"/>
                  </a:lnTo>
                  <a:lnTo>
                    <a:pt x="1171" y="258"/>
                  </a:lnTo>
                  <a:lnTo>
                    <a:pt x="1166" y="265"/>
                  </a:lnTo>
                  <a:lnTo>
                    <a:pt x="1160" y="265"/>
                  </a:lnTo>
                  <a:lnTo>
                    <a:pt x="1158" y="270"/>
                  </a:lnTo>
                  <a:lnTo>
                    <a:pt x="1160" y="276"/>
                  </a:lnTo>
                  <a:lnTo>
                    <a:pt x="1164" y="282"/>
                  </a:lnTo>
                  <a:lnTo>
                    <a:pt x="1166" y="286"/>
                  </a:lnTo>
                  <a:lnTo>
                    <a:pt x="1173" y="288"/>
                  </a:lnTo>
                  <a:lnTo>
                    <a:pt x="1179" y="294"/>
                  </a:lnTo>
                  <a:lnTo>
                    <a:pt x="1183" y="301"/>
                  </a:lnTo>
                  <a:lnTo>
                    <a:pt x="1181" y="309"/>
                  </a:lnTo>
                  <a:lnTo>
                    <a:pt x="1179" y="315"/>
                  </a:lnTo>
                  <a:lnTo>
                    <a:pt x="1177" y="320"/>
                  </a:lnTo>
                  <a:lnTo>
                    <a:pt x="1174" y="325"/>
                  </a:lnTo>
                  <a:lnTo>
                    <a:pt x="1172" y="328"/>
                  </a:lnTo>
                  <a:lnTo>
                    <a:pt x="1173" y="333"/>
                  </a:lnTo>
                  <a:lnTo>
                    <a:pt x="1176" y="336"/>
                  </a:lnTo>
                  <a:lnTo>
                    <a:pt x="1179" y="340"/>
                  </a:lnTo>
                  <a:lnTo>
                    <a:pt x="1183" y="342"/>
                  </a:lnTo>
                  <a:lnTo>
                    <a:pt x="1189" y="341"/>
                  </a:lnTo>
                  <a:lnTo>
                    <a:pt x="1195" y="337"/>
                  </a:lnTo>
                  <a:lnTo>
                    <a:pt x="1202" y="336"/>
                  </a:lnTo>
                  <a:lnTo>
                    <a:pt x="1206" y="342"/>
                  </a:lnTo>
                  <a:lnTo>
                    <a:pt x="1206" y="356"/>
                  </a:lnTo>
                  <a:lnTo>
                    <a:pt x="1204" y="369"/>
                  </a:lnTo>
                  <a:lnTo>
                    <a:pt x="1199" y="381"/>
                  </a:lnTo>
                  <a:lnTo>
                    <a:pt x="1189" y="389"/>
                  </a:lnTo>
                  <a:lnTo>
                    <a:pt x="1195" y="404"/>
                  </a:lnTo>
                  <a:lnTo>
                    <a:pt x="1204" y="417"/>
                  </a:lnTo>
                  <a:lnTo>
                    <a:pt x="1211" y="431"/>
                  </a:lnTo>
                  <a:lnTo>
                    <a:pt x="1211" y="447"/>
                  </a:lnTo>
                  <a:lnTo>
                    <a:pt x="1213" y="466"/>
                  </a:lnTo>
                  <a:lnTo>
                    <a:pt x="1211" y="484"/>
                  </a:lnTo>
                  <a:lnTo>
                    <a:pt x="1207" y="502"/>
                  </a:lnTo>
                  <a:lnTo>
                    <a:pt x="1201" y="517"/>
                  </a:lnTo>
                  <a:lnTo>
                    <a:pt x="1192" y="532"/>
                  </a:lnTo>
                  <a:lnTo>
                    <a:pt x="1183" y="547"/>
                  </a:lnTo>
                  <a:lnTo>
                    <a:pt x="1172" y="562"/>
                  </a:lnTo>
                  <a:lnTo>
                    <a:pt x="1160" y="576"/>
                  </a:lnTo>
                  <a:lnTo>
                    <a:pt x="1156" y="596"/>
                  </a:lnTo>
                  <a:lnTo>
                    <a:pt x="1154" y="619"/>
                  </a:lnTo>
                  <a:lnTo>
                    <a:pt x="1156" y="640"/>
                  </a:lnTo>
                  <a:lnTo>
                    <a:pt x="1163" y="660"/>
                  </a:lnTo>
                  <a:lnTo>
                    <a:pt x="1171" y="652"/>
                  </a:lnTo>
                  <a:lnTo>
                    <a:pt x="1179" y="644"/>
                  </a:lnTo>
                  <a:lnTo>
                    <a:pt x="1188" y="637"/>
                  </a:lnTo>
                  <a:lnTo>
                    <a:pt x="1196" y="630"/>
                  </a:lnTo>
                  <a:lnTo>
                    <a:pt x="1204" y="623"/>
                  </a:lnTo>
                  <a:lnTo>
                    <a:pt x="1213" y="618"/>
                  </a:lnTo>
                  <a:lnTo>
                    <a:pt x="1222" y="612"/>
                  </a:lnTo>
                  <a:lnTo>
                    <a:pt x="1232" y="607"/>
                  </a:lnTo>
                  <a:lnTo>
                    <a:pt x="1254" y="607"/>
                  </a:lnTo>
                  <a:lnTo>
                    <a:pt x="1255" y="612"/>
                  </a:lnTo>
                  <a:lnTo>
                    <a:pt x="1254" y="618"/>
                  </a:lnTo>
                  <a:lnTo>
                    <a:pt x="1251" y="625"/>
                  </a:lnTo>
                  <a:lnTo>
                    <a:pt x="1254" y="629"/>
                  </a:lnTo>
                  <a:lnTo>
                    <a:pt x="1263" y="627"/>
                  </a:lnTo>
                  <a:lnTo>
                    <a:pt x="1262" y="637"/>
                  </a:lnTo>
                  <a:lnTo>
                    <a:pt x="1261" y="650"/>
                  </a:lnTo>
                  <a:lnTo>
                    <a:pt x="1262" y="663"/>
                  </a:lnTo>
                  <a:lnTo>
                    <a:pt x="1268" y="674"/>
                  </a:lnTo>
                  <a:lnTo>
                    <a:pt x="1273" y="674"/>
                  </a:lnTo>
                  <a:lnTo>
                    <a:pt x="1269" y="663"/>
                  </a:lnTo>
                  <a:lnTo>
                    <a:pt x="1267" y="653"/>
                  </a:lnTo>
                  <a:lnTo>
                    <a:pt x="1266" y="643"/>
                  </a:lnTo>
                  <a:lnTo>
                    <a:pt x="1268" y="630"/>
                  </a:lnTo>
                  <a:lnTo>
                    <a:pt x="1274" y="634"/>
                  </a:lnTo>
                  <a:lnTo>
                    <a:pt x="1275" y="639"/>
                  </a:lnTo>
                  <a:lnTo>
                    <a:pt x="1274" y="647"/>
                  </a:lnTo>
                  <a:lnTo>
                    <a:pt x="1274" y="654"/>
                  </a:lnTo>
                  <a:lnTo>
                    <a:pt x="1281" y="667"/>
                  </a:lnTo>
                  <a:lnTo>
                    <a:pt x="1280" y="653"/>
                  </a:lnTo>
                  <a:lnTo>
                    <a:pt x="1279" y="637"/>
                  </a:lnTo>
                  <a:lnTo>
                    <a:pt x="1278" y="621"/>
                  </a:lnTo>
                  <a:lnTo>
                    <a:pt x="1280" y="607"/>
                  </a:lnTo>
                  <a:lnTo>
                    <a:pt x="1286" y="619"/>
                  </a:lnTo>
                  <a:lnTo>
                    <a:pt x="1294" y="630"/>
                  </a:lnTo>
                  <a:lnTo>
                    <a:pt x="1301" y="642"/>
                  </a:lnTo>
                  <a:lnTo>
                    <a:pt x="1304" y="655"/>
                  </a:lnTo>
                  <a:lnTo>
                    <a:pt x="1304" y="675"/>
                  </a:lnTo>
                  <a:lnTo>
                    <a:pt x="1299" y="672"/>
                  </a:lnTo>
                  <a:lnTo>
                    <a:pt x="1294" y="670"/>
                  </a:lnTo>
                  <a:lnTo>
                    <a:pt x="1289" y="669"/>
                  </a:lnTo>
                  <a:lnTo>
                    <a:pt x="1283" y="666"/>
                  </a:lnTo>
                  <a:lnTo>
                    <a:pt x="1281" y="668"/>
                  </a:lnTo>
                  <a:lnTo>
                    <a:pt x="1281" y="671"/>
                  </a:lnTo>
                  <a:lnTo>
                    <a:pt x="1281" y="674"/>
                  </a:lnTo>
                  <a:lnTo>
                    <a:pt x="1281" y="677"/>
                  </a:lnTo>
                  <a:lnTo>
                    <a:pt x="1276" y="678"/>
                  </a:lnTo>
                  <a:lnTo>
                    <a:pt x="1273" y="682"/>
                  </a:lnTo>
                  <a:lnTo>
                    <a:pt x="1269" y="687"/>
                  </a:lnTo>
                  <a:lnTo>
                    <a:pt x="1267" y="692"/>
                  </a:lnTo>
                  <a:lnTo>
                    <a:pt x="1271" y="693"/>
                  </a:lnTo>
                  <a:lnTo>
                    <a:pt x="1275" y="694"/>
                  </a:lnTo>
                  <a:lnTo>
                    <a:pt x="1278" y="695"/>
                  </a:lnTo>
                  <a:lnTo>
                    <a:pt x="1281" y="699"/>
                  </a:lnTo>
                  <a:lnTo>
                    <a:pt x="1276" y="712"/>
                  </a:lnTo>
                  <a:lnTo>
                    <a:pt x="1269" y="725"/>
                  </a:lnTo>
                  <a:lnTo>
                    <a:pt x="1262" y="737"/>
                  </a:lnTo>
                  <a:lnTo>
                    <a:pt x="1254" y="750"/>
                  </a:lnTo>
                  <a:lnTo>
                    <a:pt x="1248" y="756"/>
                  </a:lnTo>
                  <a:lnTo>
                    <a:pt x="1243" y="762"/>
                  </a:lnTo>
                  <a:lnTo>
                    <a:pt x="1238" y="767"/>
                  </a:lnTo>
                  <a:lnTo>
                    <a:pt x="1233" y="773"/>
                  </a:lnTo>
                  <a:lnTo>
                    <a:pt x="1228" y="777"/>
                  </a:lnTo>
                  <a:lnTo>
                    <a:pt x="1222" y="782"/>
                  </a:lnTo>
                  <a:lnTo>
                    <a:pt x="1215" y="786"/>
                  </a:lnTo>
                  <a:lnTo>
                    <a:pt x="1209" y="791"/>
                  </a:lnTo>
                  <a:lnTo>
                    <a:pt x="1220" y="807"/>
                  </a:lnTo>
                  <a:lnTo>
                    <a:pt x="1232" y="822"/>
                  </a:lnTo>
                  <a:lnTo>
                    <a:pt x="1244" y="836"/>
                  </a:lnTo>
                  <a:lnTo>
                    <a:pt x="1257" y="852"/>
                  </a:lnTo>
                  <a:lnTo>
                    <a:pt x="1268" y="867"/>
                  </a:lnTo>
                  <a:lnTo>
                    <a:pt x="1280" y="883"/>
                  </a:lnTo>
                  <a:lnTo>
                    <a:pt x="1290" y="899"/>
                  </a:lnTo>
                  <a:lnTo>
                    <a:pt x="1297" y="917"/>
                  </a:lnTo>
                  <a:lnTo>
                    <a:pt x="1297" y="1012"/>
                  </a:lnTo>
                  <a:lnTo>
                    <a:pt x="1293" y="1032"/>
                  </a:lnTo>
                  <a:lnTo>
                    <a:pt x="1286" y="1052"/>
                  </a:lnTo>
                  <a:lnTo>
                    <a:pt x="1279" y="1071"/>
                  </a:lnTo>
                  <a:lnTo>
                    <a:pt x="1271" y="1089"/>
                  </a:lnTo>
                  <a:lnTo>
                    <a:pt x="1264" y="1111"/>
                  </a:lnTo>
                  <a:lnTo>
                    <a:pt x="1256" y="1132"/>
                  </a:lnTo>
                  <a:lnTo>
                    <a:pt x="1250" y="1152"/>
                  </a:lnTo>
                  <a:lnTo>
                    <a:pt x="1254" y="1174"/>
                  </a:lnTo>
                  <a:lnTo>
                    <a:pt x="1254" y="1186"/>
                  </a:lnTo>
                  <a:lnTo>
                    <a:pt x="1251" y="1191"/>
                  </a:lnTo>
                  <a:lnTo>
                    <a:pt x="1248" y="1198"/>
                  </a:lnTo>
                  <a:lnTo>
                    <a:pt x="1246" y="1203"/>
                  </a:lnTo>
                  <a:lnTo>
                    <a:pt x="1243" y="1209"/>
                  </a:lnTo>
                  <a:lnTo>
                    <a:pt x="1239" y="1217"/>
                  </a:lnTo>
                  <a:lnTo>
                    <a:pt x="1236" y="1225"/>
                  </a:lnTo>
                  <a:lnTo>
                    <a:pt x="1232" y="1235"/>
                  </a:lnTo>
                  <a:lnTo>
                    <a:pt x="1230" y="1244"/>
                  </a:lnTo>
                  <a:lnTo>
                    <a:pt x="1227" y="1255"/>
                  </a:lnTo>
                  <a:lnTo>
                    <a:pt x="1224" y="1264"/>
                  </a:lnTo>
                  <a:lnTo>
                    <a:pt x="1222" y="1274"/>
                  </a:lnTo>
                  <a:lnTo>
                    <a:pt x="1219" y="1284"/>
                  </a:lnTo>
                  <a:lnTo>
                    <a:pt x="1213" y="1299"/>
                  </a:lnTo>
                  <a:lnTo>
                    <a:pt x="1208" y="1313"/>
                  </a:lnTo>
                  <a:lnTo>
                    <a:pt x="1203" y="1326"/>
                  </a:lnTo>
                  <a:lnTo>
                    <a:pt x="1196" y="1339"/>
                  </a:lnTo>
                  <a:lnTo>
                    <a:pt x="1188" y="1342"/>
                  </a:lnTo>
                  <a:lnTo>
                    <a:pt x="1178" y="1345"/>
                  </a:lnTo>
                  <a:lnTo>
                    <a:pt x="1170" y="1348"/>
                  </a:lnTo>
                  <a:lnTo>
                    <a:pt x="1160" y="1350"/>
                  </a:lnTo>
                  <a:lnTo>
                    <a:pt x="1151" y="1353"/>
                  </a:lnTo>
                  <a:lnTo>
                    <a:pt x="1141" y="1354"/>
                  </a:lnTo>
                  <a:lnTo>
                    <a:pt x="1133" y="1354"/>
                  </a:lnTo>
                  <a:lnTo>
                    <a:pt x="1123" y="1354"/>
                  </a:lnTo>
                  <a:lnTo>
                    <a:pt x="1117" y="1363"/>
                  </a:lnTo>
                  <a:lnTo>
                    <a:pt x="1111" y="1371"/>
                  </a:lnTo>
                  <a:lnTo>
                    <a:pt x="1105" y="1378"/>
                  </a:lnTo>
                  <a:lnTo>
                    <a:pt x="1099" y="1384"/>
                  </a:lnTo>
                  <a:lnTo>
                    <a:pt x="1094" y="1390"/>
                  </a:lnTo>
                  <a:lnTo>
                    <a:pt x="1086" y="1396"/>
                  </a:lnTo>
                  <a:lnTo>
                    <a:pt x="1079" y="1400"/>
                  </a:lnTo>
                  <a:lnTo>
                    <a:pt x="1070" y="1405"/>
                  </a:lnTo>
                  <a:lnTo>
                    <a:pt x="1074" y="1408"/>
                  </a:lnTo>
                  <a:lnTo>
                    <a:pt x="1077" y="1413"/>
                  </a:lnTo>
                  <a:lnTo>
                    <a:pt x="1082" y="1414"/>
                  </a:lnTo>
                  <a:lnTo>
                    <a:pt x="1087" y="1412"/>
                  </a:lnTo>
                  <a:lnTo>
                    <a:pt x="1103" y="1406"/>
                  </a:lnTo>
                  <a:lnTo>
                    <a:pt x="1118" y="1403"/>
                  </a:lnTo>
                  <a:lnTo>
                    <a:pt x="1134" y="1403"/>
                  </a:lnTo>
                  <a:lnTo>
                    <a:pt x="1151" y="1405"/>
                  </a:lnTo>
                  <a:lnTo>
                    <a:pt x="1167" y="1408"/>
                  </a:lnTo>
                  <a:lnTo>
                    <a:pt x="1182" y="1414"/>
                  </a:lnTo>
                  <a:lnTo>
                    <a:pt x="1196" y="1420"/>
                  </a:lnTo>
                  <a:lnTo>
                    <a:pt x="1211" y="1425"/>
                  </a:lnTo>
                  <a:lnTo>
                    <a:pt x="1219" y="1431"/>
                  </a:lnTo>
                  <a:lnTo>
                    <a:pt x="1226" y="1437"/>
                  </a:lnTo>
                  <a:lnTo>
                    <a:pt x="1232" y="1443"/>
                  </a:lnTo>
                  <a:lnTo>
                    <a:pt x="1240" y="1449"/>
                  </a:lnTo>
                  <a:lnTo>
                    <a:pt x="1247" y="1456"/>
                  </a:lnTo>
                  <a:lnTo>
                    <a:pt x="1253" y="1464"/>
                  </a:lnTo>
                  <a:lnTo>
                    <a:pt x="1258" y="1472"/>
                  </a:lnTo>
                  <a:lnTo>
                    <a:pt x="1261" y="1481"/>
                  </a:lnTo>
                  <a:lnTo>
                    <a:pt x="1264" y="1484"/>
                  </a:lnTo>
                  <a:lnTo>
                    <a:pt x="1267" y="1486"/>
                  </a:lnTo>
                  <a:lnTo>
                    <a:pt x="1272" y="1486"/>
                  </a:lnTo>
                  <a:lnTo>
                    <a:pt x="1276" y="1486"/>
                  </a:lnTo>
                  <a:lnTo>
                    <a:pt x="1281" y="1485"/>
                  </a:lnTo>
                  <a:lnTo>
                    <a:pt x="1285" y="1484"/>
                  </a:lnTo>
                  <a:lnTo>
                    <a:pt x="1290" y="1481"/>
                  </a:lnTo>
                  <a:lnTo>
                    <a:pt x="1294" y="1480"/>
                  </a:lnTo>
                  <a:lnTo>
                    <a:pt x="1300" y="1480"/>
                  </a:lnTo>
                  <a:lnTo>
                    <a:pt x="1308" y="1480"/>
                  </a:lnTo>
                  <a:lnTo>
                    <a:pt x="1314" y="1480"/>
                  </a:lnTo>
                  <a:lnTo>
                    <a:pt x="1319" y="1484"/>
                  </a:lnTo>
                  <a:lnTo>
                    <a:pt x="1318" y="1453"/>
                  </a:lnTo>
                  <a:lnTo>
                    <a:pt x="1314" y="1423"/>
                  </a:lnTo>
                  <a:lnTo>
                    <a:pt x="1308" y="1394"/>
                  </a:lnTo>
                  <a:lnTo>
                    <a:pt x="1298" y="1364"/>
                  </a:lnTo>
                  <a:lnTo>
                    <a:pt x="1286" y="1338"/>
                  </a:lnTo>
                  <a:lnTo>
                    <a:pt x="1272" y="1313"/>
                  </a:lnTo>
                  <a:lnTo>
                    <a:pt x="1254" y="1291"/>
                  </a:lnTo>
                  <a:lnTo>
                    <a:pt x="1232" y="1273"/>
                  </a:lnTo>
                  <a:lnTo>
                    <a:pt x="1238" y="1260"/>
                  </a:lnTo>
                  <a:lnTo>
                    <a:pt x="1245" y="1250"/>
                  </a:lnTo>
                  <a:lnTo>
                    <a:pt x="1254" y="1241"/>
                  </a:lnTo>
                  <a:lnTo>
                    <a:pt x="1262" y="1232"/>
                  </a:lnTo>
                  <a:lnTo>
                    <a:pt x="1272" y="1223"/>
                  </a:lnTo>
                  <a:lnTo>
                    <a:pt x="1280" y="1214"/>
                  </a:lnTo>
                  <a:lnTo>
                    <a:pt x="1289" y="1204"/>
                  </a:lnTo>
                  <a:lnTo>
                    <a:pt x="1295" y="1193"/>
                  </a:lnTo>
                  <a:lnTo>
                    <a:pt x="1311" y="1173"/>
                  </a:lnTo>
                  <a:lnTo>
                    <a:pt x="1328" y="1155"/>
                  </a:lnTo>
                  <a:lnTo>
                    <a:pt x="1346" y="1139"/>
                  </a:lnTo>
                  <a:lnTo>
                    <a:pt x="1365" y="1124"/>
                  </a:lnTo>
                  <a:lnTo>
                    <a:pt x="1384" y="1108"/>
                  </a:lnTo>
                  <a:lnTo>
                    <a:pt x="1402" y="1092"/>
                  </a:lnTo>
                  <a:lnTo>
                    <a:pt x="1418" y="1073"/>
                  </a:lnTo>
                  <a:lnTo>
                    <a:pt x="1433" y="1053"/>
                  </a:lnTo>
                  <a:lnTo>
                    <a:pt x="1438" y="1055"/>
                  </a:lnTo>
                  <a:lnTo>
                    <a:pt x="1443" y="1059"/>
                  </a:lnTo>
                  <a:lnTo>
                    <a:pt x="1448" y="1064"/>
                  </a:lnTo>
                  <a:lnTo>
                    <a:pt x="1454" y="1069"/>
                  </a:lnTo>
                  <a:lnTo>
                    <a:pt x="1458" y="1073"/>
                  </a:lnTo>
                  <a:lnTo>
                    <a:pt x="1463" y="1076"/>
                  </a:lnTo>
                  <a:lnTo>
                    <a:pt x="1469" y="1076"/>
                  </a:lnTo>
                  <a:lnTo>
                    <a:pt x="1475" y="1071"/>
                  </a:lnTo>
                  <a:lnTo>
                    <a:pt x="1517" y="1031"/>
                  </a:lnTo>
                  <a:lnTo>
                    <a:pt x="1523" y="1031"/>
                  </a:lnTo>
                  <a:lnTo>
                    <a:pt x="1521" y="1060"/>
                  </a:lnTo>
                  <a:lnTo>
                    <a:pt x="1524" y="1087"/>
                  </a:lnTo>
                  <a:lnTo>
                    <a:pt x="1527" y="1114"/>
                  </a:lnTo>
                  <a:lnTo>
                    <a:pt x="1529" y="1142"/>
                  </a:lnTo>
                  <a:lnTo>
                    <a:pt x="1532" y="1143"/>
                  </a:lnTo>
                  <a:lnTo>
                    <a:pt x="1536" y="1143"/>
                  </a:lnTo>
                  <a:lnTo>
                    <a:pt x="1541" y="1142"/>
                  </a:lnTo>
                  <a:lnTo>
                    <a:pt x="1544" y="1139"/>
                  </a:lnTo>
                  <a:lnTo>
                    <a:pt x="1562" y="1127"/>
                  </a:lnTo>
                  <a:lnTo>
                    <a:pt x="1578" y="1114"/>
                  </a:lnTo>
                  <a:lnTo>
                    <a:pt x="1593" y="1102"/>
                  </a:lnTo>
                  <a:lnTo>
                    <a:pt x="1609" y="1089"/>
                  </a:lnTo>
                  <a:lnTo>
                    <a:pt x="1624" y="1077"/>
                  </a:lnTo>
                  <a:lnTo>
                    <a:pt x="1640" y="1063"/>
                  </a:lnTo>
                  <a:lnTo>
                    <a:pt x="1656" y="1051"/>
                  </a:lnTo>
                  <a:lnTo>
                    <a:pt x="1672" y="1037"/>
                  </a:lnTo>
                  <a:lnTo>
                    <a:pt x="1674" y="1047"/>
                  </a:lnTo>
                  <a:lnTo>
                    <a:pt x="1673" y="1057"/>
                  </a:lnTo>
                  <a:lnTo>
                    <a:pt x="1671" y="1070"/>
                  </a:lnTo>
                  <a:lnTo>
                    <a:pt x="1672" y="1081"/>
                  </a:lnTo>
                  <a:lnTo>
                    <a:pt x="1674" y="1112"/>
                  </a:lnTo>
                  <a:lnTo>
                    <a:pt x="1685" y="1110"/>
                  </a:lnTo>
                  <a:lnTo>
                    <a:pt x="1695" y="1105"/>
                  </a:lnTo>
                  <a:lnTo>
                    <a:pt x="1705" y="1101"/>
                  </a:lnTo>
                  <a:lnTo>
                    <a:pt x="1715" y="1096"/>
                  </a:lnTo>
                  <a:lnTo>
                    <a:pt x="1726" y="1090"/>
                  </a:lnTo>
                  <a:lnTo>
                    <a:pt x="1736" y="1086"/>
                  </a:lnTo>
                  <a:lnTo>
                    <a:pt x="1747" y="1081"/>
                  </a:lnTo>
                  <a:lnTo>
                    <a:pt x="1758" y="1078"/>
                  </a:lnTo>
                  <a:lnTo>
                    <a:pt x="1770" y="1075"/>
                  </a:lnTo>
                  <a:lnTo>
                    <a:pt x="1784" y="1070"/>
                  </a:lnTo>
                  <a:lnTo>
                    <a:pt x="1797" y="1067"/>
                  </a:lnTo>
                  <a:lnTo>
                    <a:pt x="1811" y="1063"/>
                  </a:lnTo>
                  <a:lnTo>
                    <a:pt x="1824" y="1061"/>
                  </a:lnTo>
                  <a:lnTo>
                    <a:pt x="1838" y="1057"/>
                  </a:lnTo>
                  <a:lnTo>
                    <a:pt x="1851" y="1055"/>
                  </a:lnTo>
                  <a:lnTo>
                    <a:pt x="1865" y="1054"/>
                  </a:lnTo>
                  <a:lnTo>
                    <a:pt x="1835" y="1112"/>
                  </a:lnTo>
                  <a:lnTo>
                    <a:pt x="1848" y="1111"/>
                  </a:lnTo>
                  <a:lnTo>
                    <a:pt x="1861" y="1109"/>
                  </a:lnTo>
                  <a:lnTo>
                    <a:pt x="1875" y="1106"/>
                  </a:lnTo>
                  <a:lnTo>
                    <a:pt x="1890" y="1104"/>
                  </a:lnTo>
                  <a:lnTo>
                    <a:pt x="1904" y="1104"/>
                  </a:lnTo>
                  <a:lnTo>
                    <a:pt x="1918" y="1104"/>
                  </a:lnTo>
                  <a:lnTo>
                    <a:pt x="1931" y="1106"/>
                  </a:lnTo>
                  <a:lnTo>
                    <a:pt x="1943" y="1111"/>
                  </a:lnTo>
                  <a:lnTo>
                    <a:pt x="1941" y="1118"/>
                  </a:lnTo>
                  <a:lnTo>
                    <a:pt x="1936" y="1122"/>
                  </a:lnTo>
                  <a:lnTo>
                    <a:pt x="1928" y="1127"/>
                  </a:lnTo>
                  <a:lnTo>
                    <a:pt x="1923" y="1132"/>
                  </a:lnTo>
                  <a:lnTo>
                    <a:pt x="1911" y="1141"/>
                  </a:lnTo>
                  <a:lnTo>
                    <a:pt x="1901" y="1151"/>
                  </a:lnTo>
                  <a:lnTo>
                    <a:pt x="1889" y="1160"/>
                  </a:lnTo>
                  <a:lnTo>
                    <a:pt x="1878" y="1170"/>
                  </a:lnTo>
                  <a:lnTo>
                    <a:pt x="1868" y="1180"/>
                  </a:lnTo>
                  <a:lnTo>
                    <a:pt x="1856" y="1191"/>
                  </a:lnTo>
                  <a:lnTo>
                    <a:pt x="1846" y="1201"/>
                  </a:lnTo>
                  <a:lnTo>
                    <a:pt x="1835" y="1212"/>
                  </a:lnTo>
                  <a:lnTo>
                    <a:pt x="1824" y="1223"/>
                  </a:lnTo>
                  <a:lnTo>
                    <a:pt x="1814" y="1234"/>
                  </a:lnTo>
                  <a:lnTo>
                    <a:pt x="1802" y="1244"/>
                  </a:lnTo>
                  <a:lnTo>
                    <a:pt x="1792" y="1256"/>
                  </a:lnTo>
                  <a:lnTo>
                    <a:pt x="1781" y="1266"/>
                  </a:lnTo>
                  <a:lnTo>
                    <a:pt x="1769" y="1276"/>
                  </a:lnTo>
                  <a:lnTo>
                    <a:pt x="1759" y="1288"/>
                  </a:lnTo>
                  <a:lnTo>
                    <a:pt x="1747" y="1298"/>
                  </a:lnTo>
                  <a:lnTo>
                    <a:pt x="1735" y="1311"/>
                  </a:lnTo>
                  <a:lnTo>
                    <a:pt x="1725" y="1326"/>
                  </a:lnTo>
                  <a:lnTo>
                    <a:pt x="1713" y="1341"/>
                  </a:lnTo>
                  <a:lnTo>
                    <a:pt x="1703" y="1356"/>
                  </a:lnTo>
                  <a:lnTo>
                    <a:pt x="1692" y="1371"/>
                  </a:lnTo>
                  <a:lnTo>
                    <a:pt x="1682" y="1386"/>
                  </a:lnTo>
                  <a:lnTo>
                    <a:pt x="1673" y="1401"/>
                  </a:lnTo>
                  <a:lnTo>
                    <a:pt x="1664" y="1416"/>
                  </a:lnTo>
                  <a:lnTo>
                    <a:pt x="1655" y="1427"/>
                  </a:lnTo>
                  <a:lnTo>
                    <a:pt x="1646" y="1438"/>
                  </a:lnTo>
                  <a:lnTo>
                    <a:pt x="1639" y="1450"/>
                  </a:lnTo>
                  <a:lnTo>
                    <a:pt x="1632" y="1464"/>
                  </a:lnTo>
                  <a:lnTo>
                    <a:pt x="1625" y="1478"/>
                  </a:lnTo>
                  <a:lnTo>
                    <a:pt x="1618" y="1491"/>
                  </a:lnTo>
                  <a:lnTo>
                    <a:pt x="1611" y="1505"/>
                  </a:lnTo>
                  <a:lnTo>
                    <a:pt x="1605" y="1519"/>
                  </a:lnTo>
                  <a:lnTo>
                    <a:pt x="1607" y="1525"/>
                  </a:lnTo>
                  <a:lnTo>
                    <a:pt x="1610" y="1530"/>
                  </a:lnTo>
                  <a:lnTo>
                    <a:pt x="1616" y="1536"/>
                  </a:lnTo>
                  <a:lnTo>
                    <a:pt x="1620" y="1540"/>
                  </a:lnTo>
                  <a:lnTo>
                    <a:pt x="1625" y="1545"/>
                  </a:lnTo>
                  <a:lnTo>
                    <a:pt x="1632" y="1550"/>
                  </a:lnTo>
                  <a:lnTo>
                    <a:pt x="1637" y="1554"/>
                  </a:lnTo>
                  <a:lnTo>
                    <a:pt x="1641" y="1558"/>
                  </a:lnTo>
                  <a:lnTo>
                    <a:pt x="1656" y="1569"/>
                  </a:lnTo>
                  <a:lnTo>
                    <a:pt x="1673" y="1577"/>
                  </a:lnTo>
                  <a:lnTo>
                    <a:pt x="1690" y="1585"/>
                  </a:lnTo>
                  <a:lnTo>
                    <a:pt x="1707" y="1594"/>
                  </a:lnTo>
                  <a:lnTo>
                    <a:pt x="1722" y="1604"/>
                  </a:lnTo>
                  <a:lnTo>
                    <a:pt x="1733" y="1617"/>
                  </a:lnTo>
                  <a:lnTo>
                    <a:pt x="1741" y="1634"/>
                  </a:lnTo>
                  <a:lnTo>
                    <a:pt x="1742" y="1657"/>
                  </a:lnTo>
                  <a:lnTo>
                    <a:pt x="1732" y="1700"/>
                  </a:lnTo>
                  <a:lnTo>
                    <a:pt x="1741" y="1708"/>
                  </a:lnTo>
                  <a:lnTo>
                    <a:pt x="1749" y="1716"/>
                  </a:lnTo>
                  <a:lnTo>
                    <a:pt x="1757" y="1725"/>
                  </a:lnTo>
                  <a:lnTo>
                    <a:pt x="1764" y="1733"/>
                  </a:lnTo>
                  <a:lnTo>
                    <a:pt x="1770" y="1742"/>
                  </a:lnTo>
                  <a:lnTo>
                    <a:pt x="1777" y="1752"/>
                  </a:lnTo>
                  <a:lnTo>
                    <a:pt x="1782" y="1763"/>
                  </a:lnTo>
                  <a:lnTo>
                    <a:pt x="1788" y="1773"/>
                  </a:lnTo>
                  <a:lnTo>
                    <a:pt x="1786" y="1790"/>
                  </a:lnTo>
                  <a:lnTo>
                    <a:pt x="1782" y="1806"/>
                  </a:lnTo>
                  <a:lnTo>
                    <a:pt x="1776" y="1822"/>
                  </a:lnTo>
                  <a:lnTo>
                    <a:pt x="1768" y="1837"/>
                  </a:lnTo>
                  <a:lnTo>
                    <a:pt x="1762" y="1853"/>
                  </a:lnTo>
                  <a:lnTo>
                    <a:pt x="1757" y="1869"/>
                  </a:lnTo>
                  <a:lnTo>
                    <a:pt x="1753" y="1885"/>
                  </a:lnTo>
                  <a:lnTo>
                    <a:pt x="1754" y="1902"/>
                  </a:lnTo>
                  <a:lnTo>
                    <a:pt x="1760" y="1923"/>
                  </a:lnTo>
                  <a:lnTo>
                    <a:pt x="1765" y="1947"/>
                  </a:lnTo>
                  <a:lnTo>
                    <a:pt x="1766" y="1970"/>
                  </a:lnTo>
                  <a:lnTo>
                    <a:pt x="1757" y="1990"/>
                  </a:lnTo>
                  <a:lnTo>
                    <a:pt x="1748" y="2000"/>
                  </a:lnTo>
                  <a:lnTo>
                    <a:pt x="1741" y="2010"/>
                  </a:lnTo>
                  <a:lnTo>
                    <a:pt x="1734" y="2020"/>
                  </a:lnTo>
                  <a:lnTo>
                    <a:pt x="1729" y="2030"/>
                  </a:lnTo>
                  <a:lnTo>
                    <a:pt x="1725" y="2042"/>
                  </a:lnTo>
                  <a:lnTo>
                    <a:pt x="1723" y="2053"/>
                  </a:lnTo>
                  <a:lnTo>
                    <a:pt x="1722" y="2066"/>
                  </a:lnTo>
                  <a:lnTo>
                    <a:pt x="1724" y="2078"/>
                  </a:lnTo>
                  <a:lnTo>
                    <a:pt x="1712" y="2098"/>
                  </a:lnTo>
                  <a:lnTo>
                    <a:pt x="1699" y="2115"/>
                  </a:lnTo>
                  <a:lnTo>
                    <a:pt x="1684" y="2132"/>
                  </a:lnTo>
                  <a:lnTo>
                    <a:pt x="1668" y="2148"/>
                  </a:lnTo>
                  <a:lnTo>
                    <a:pt x="1651" y="2162"/>
                  </a:lnTo>
                  <a:lnTo>
                    <a:pt x="1633" y="2176"/>
                  </a:lnTo>
                  <a:lnTo>
                    <a:pt x="1615" y="2189"/>
                  </a:lnTo>
                  <a:lnTo>
                    <a:pt x="1598" y="2201"/>
                  </a:lnTo>
                  <a:lnTo>
                    <a:pt x="1579" y="2209"/>
                  </a:lnTo>
                  <a:lnTo>
                    <a:pt x="1561" y="2217"/>
                  </a:lnTo>
                  <a:lnTo>
                    <a:pt x="1542" y="2225"/>
                  </a:lnTo>
                  <a:lnTo>
                    <a:pt x="1523" y="2233"/>
                  </a:lnTo>
                  <a:lnTo>
                    <a:pt x="1503" y="2240"/>
                  </a:lnTo>
                  <a:lnTo>
                    <a:pt x="1484" y="2247"/>
                  </a:lnTo>
                  <a:lnTo>
                    <a:pt x="1465" y="2254"/>
                  </a:lnTo>
                  <a:lnTo>
                    <a:pt x="1446" y="2259"/>
                  </a:lnTo>
                  <a:lnTo>
                    <a:pt x="1430" y="2264"/>
                  </a:lnTo>
                  <a:lnTo>
                    <a:pt x="1413" y="2265"/>
                  </a:lnTo>
                  <a:lnTo>
                    <a:pt x="1398" y="2265"/>
                  </a:lnTo>
                  <a:lnTo>
                    <a:pt x="1381" y="2264"/>
                  </a:lnTo>
                  <a:lnTo>
                    <a:pt x="1364" y="2260"/>
                  </a:lnTo>
                  <a:lnTo>
                    <a:pt x="1348" y="2256"/>
                  </a:lnTo>
                  <a:lnTo>
                    <a:pt x="1332" y="2251"/>
                  </a:lnTo>
                  <a:lnTo>
                    <a:pt x="1317" y="2246"/>
                  </a:lnTo>
                  <a:lnTo>
                    <a:pt x="1308" y="2239"/>
                  </a:lnTo>
                  <a:lnTo>
                    <a:pt x="1297" y="2230"/>
                  </a:lnTo>
                  <a:lnTo>
                    <a:pt x="1287" y="2221"/>
                  </a:lnTo>
                  <a:lnTo>
                    <a:pt x="1279" y="2209"/>
                  </a:lnTo>
                  <a:lnTo>
                    <a:pt x="1272" y="2198"/>
                  </a:lnTo>
                  <a:lnTo>
                    <a:pt x="1266" y="2184"/>
                  </a:lnTo>
                  <a:lnTo>
                    <a:pt x="1262" y="2170"/>
                  </a:lnTo>
                  <a:lnTo>
                    <a:pt x="1261" y="2157"/>
                  </a:lnTo>
                  <a:lnTo>
                    <a:pt x="1246" y="2151"/>
                  </a:lnTo>
                  <a:lnTo>
                    <a:pt x="1232" y="2143"/>
                  </a:lnTo>
                  <a:lnTo>
                    <a:pt x="1220" y="2135"/>
                  </a:lnTo>
                  <a:lnTo>
                    <a:pt x="1208" y="2125"/>
                  </a:lnTo>
                  <a:lnTo>
                    <a:pt x="1196" y="2115"/>
                  </a:lnTo>
                  <a:lnTo>
                    <a:pt x="1187" y="2102"/>
                  </a:lnTo>
                  <a:lnTo>
                    <a:pt x="1178" y="2090"/>
                  </a:lnTo>
                  <a:lnTo>
                    <a:pt x="1172" y="2076"/>
                  </a:lnTo>
                  <a:lnTo>
                    <a:pt x="1169" y="2059"/>
                  </a:lnTo>
                  <a:lnTo>
                    <a:pt x="1163" y="2044"/>
                  </a:lnTo>
                  <a:lnTo>
                    <a:pt x="1154" y="2030"/>
                  </a:lnTo>
                  <a:lnTo>
                    <a:pt x="1146" y="2018"/>
                  </a:lnTo>
                  <a:lnTo>
                    <a:pt x="1136" y="2005"/>
                  </a:lnTo>
                  <a:lnTo>
                    <a:pt x="1129" y="1992"/>
                  </a:lnTo>
                  <a:lnTo>
                    <a:pt x="1122" y="1977"/>
                  </a:lnTo>
                  <a:lnTo>
                    <a:pt x="1118" y="1960"/>
                  </a:lnTo>
                  <a:lnTo>
                    <a:pt x="1106" y="1968"/>
                  </a:lnTo>
                  <a:lnTo>
                    <a:pt x="1094" y="1976"/>
                  </a:lnTo>
                  <a:lnTo>
                    <a:pt x="1082" y="1984"/>
                  </a:lnTo>
                  <a:lnTo>
                    <a:pt x="1069" y="1990"/>
                  </a:lnTo>
                  <a:lnTo>
                    <a:pt x="1057" y="1997"/>
                  </a:lnTo>
                  <a:lnTo>
                    <a:pt x="1044" y="2004"/>
                  </a:lnTo>
                  <a:lnTo>
                    <a:pt x="1031" y="2010"/>
                  </a:lnTo>
                  <a:lnTo>
                    <a:pt x="1017" y="2016"/>
                  </a:lnTo>
                  <a:lnTo>
                    <a:pt x="1005" y="2021"/>
                  </a:lnTo>
                  <a:lnTo>
                    <a:pt x="991" y="2027"/>
                  </a:lnTo>
                  <a:lnTo>
                    <a:pt x="977" y="2031"/>
                  </a:lnTo>
                  <a:lnTo>
                    <a:pt x="963" y="2035"/>
                  </a:lnTo>
                  <a:lnTo>
                    <a:pt x="949" y="2038"/>
                  </a:lnTo>
                  <a:lnTo>
                    <a:pt x="935" y="2042"/>
                  </a:lnTo>
                  <a:lnTo>
                    <a:pt x="920" y="2044"/>
                  </a:lnTo>
                  <a:lnTo>
                    <a:pt x="905" y="2045"/>
                  </a:lnTo>
                  <a:lnTo>
                    <a:pt x="897" y="2047"/>
                  </a:lnTo>
                  <a:lnTo>
                    <a:pt x="888" y="2049"/>
                  </a:lnTo>
                  <a:lnTo>
                    <a:pt x="879" y="2049"/>
                  </a:lnTo>
                  <a:lnTo>
                    <a:pt x="869" y="2050"/>
                  </a:lnTo>
                  <a:lnTo>
                    <a:pt x="861" y="2051"/>
                  </a:lnTo>
                  <a:lnTo>
                    <a:pt x="851" y="2051"/>
                  </a:lnTo>
                  <a:lnTo>
                    <a:pt x="842" y="2052"/>
                  </a:lnTo>
                  <a:lnTo>
                    <a:pt x="833" y="2054"/>
                  </a:lnTo>
                  <a:lnTo>
                    <a:pt x="844" y="2062"/>
                  </a:lnTo>
                  <a:lnTo>
                    <a:pt x="854" y="2070"/>
                  </a:lnTo>
                  <a:lnTo>
                    <a:pt x="865" y="2078"/>
                  </a:lnTo>
                  <a:lnTo>
                    <a:pt x="874" y="2086"/>
                  </a:lnTo>
                  <a:lnTo>
                    <a:pt x="885" y="2093"/>
                  </a:lnTo>
                  <a:lnTo>
                    <a:pt x="896" y="2101"/>
                  </a:lnTo>
                  <a:lnTo>
                    <a:pt x="906" y="2108"/>
                  </a:lnTo>
                  <a:lnTo>
                    <a:pt x="918" y="2115"/>
                  </a:lnTo>
                  <a:lnTo>
                    <a:pt x="899" y="2115"/>
                  </a:lnTo>
                  <a:lnTo>
                    <a:pt x="881" y="2115"/>
                  </a:lnTo>
                  <a:lnTo>
                    <a:pt x="864" y="2115"/>
                  </a:lnTo>
                  <a:lnTo>
                    <a:pt x="848" y="2115"/>
                  </a:lnTo>
                  <a:lnTo>
                    <a:pt x="832" y="2115"/>
                  </a:lnTo>
                  <a:lnTo>
                    <a:pt x="815" y="2115"/>
                  </a:lnTo>
                  <a:lnTo>
                    <a:pt x="797" y="2115"/>
                  </a:lnTo>
                  <a:lnTo>
                    <a:pt x="778" y="2115"/>
                  </a:lnTo>
                  <a:lnTo>
                    <a:pt x="779" y="2101"/>
                  </a:lnTo>
                  <a:lnTo>
                    <a:pt x="782" y="2087"/>
                  </a:lnTo>
                  <a:lnTo>
                    <a:pt x="787" y="2074"/>
                  </a:lnTo>
                  <a:lnTo>
                    <a:pt x="789" y="2059"/>
                  </a:lnTo>
                  <a:lnTo>
                    <a:pt x="778" y="2057"/>
                  </a:lnTo>
                  <a:lnTo>
                    <a:pt x="769" y="2055"/>
                  </a:lnTo>
                  <a:lnTo>
                    <a:pt x="759" y="2054"/>
                  </a:lnTo>
                  <a:lnTo>
                    <a:pt x="750" y="2053"/>
                  </a:lnTo>
                  <a:lnTo>
                    <a:pt x="740" y="2053"/>
                  </a:lnTo>
                  <a:lnTo>
                    <a:pt x="730" y="2052"/>
                  </a:lnTo>
                  <a:lnTo>
                    <a:pt x="721" y="2051"/>
                  </a:lnTo>
                  <a:lnTo>
                    <a:pt x="710" y="2049"/>
                  </a:lnTo>
                  <a:lnTo>
                    <a:pt x="698" y="2045"/>
                  </a:lnTo>
                  <a:lnTo>
                    <a:pt x="684" y="2043"/>
                  </a:lnTo>
                  <a:lnTo>
                    <a:pt x="671" y="2039"/>
                  </a:lnTo>
                  <a:lnTo>
                    <a:pt x="657" y="2037"/>
                  </a:lnTo>
                  <a:lnTo>
                    <a:pt x="645" y="2035"/>
                  </a:lnTo>
                  <a:lnTo>
                    <a:pt x="631" y="2031"/>
                  </a:lnTo>
                  <a:lnTo>
                    <a:pt x="618" y="2029"/>
                  </a:lnTo>
                  <a:lnTo>
                    <a:pt x="604" y="2026"/>
                  </a:lnTo>
                  <a:lnTo>
                    <a:pt x="594" y="2022"/>
                  </a:lnTo>
                  <a:lnTo>
                    <a:pt x="582" y="2019"/>
                  </a:lnTo>
                  <a:lnTo>
                    <a:pt x="571" y="2016"/>
                  </a:lnTo>
                  <a:lnTo>
                    <a:pt x="560" y="2014"/>
                  </a:lnTo>
                  <a:lnTo>
                    <a:pt x="547" y="2012"/>
                  </a:lnTo>
                  <a:lnTo>
                    <a:pt x="536" y="2011"/>
                  </a:lnTo>
                  <a:lnTo>
                    <a:pt x="524" y="2011"/>
                  </a:lnTo>
                  <a:lnTo>
                    <a:pt x="512" y="2011"/>
                  </a:lnTo>
                  <a:lnTo>
                    <a:pt x="500" y="2011"/>
                  </a:lnTo>
                  <a:lnTo>
                    <a:pt x="488" y="2011"/>
                  </a:lnTo>
                  <a:lnTo>
                    <a:pt x="475" y="2012"/>
                  </a:lnTo>
                  <a:lnTo>
                    <a:pt x="464" y="2013"/>
                  </a:lnTo>
                  <a:lnTo>
                    <a:pt x="451" y="2014"/>
                  </a:lnTo>
                  <a:lnTo>
                    <a:pt x="439" y="2017"/>
                  </a:lnTo>
                  <a:lnTo>
                    <a:pt x="428" y="2018"/>
                  </a:lnTo>
                  <a:lnTo>
                    <a:pt x="416" y="2020"/>
                  </a:lnTo>
                  <a:lnTo>
                    <a:pt x="399" y="2018"/>
                  </a:lnTo>
                  <a:lnTo>
                    <a:pt x="382" y="2018"/>
                  </a:lnTo>
                  <a:lnTo>
                    <a:pt x="365" y="2020"/>
                  </a:lnTo>
                  <a:lnTo>
                    <a:pt x="348" y="2024"/>
                  </a:lnTo>
                  <a:lnTo>
                    <a:pt x="331" y="2028"/>
                  </a:lnTo>
                  <a:lnTo>
                    <a:pt x="315" y="2034"/>
                  </a:lnTo>
                  <a:lnTo>
                    <a:pt x="298" y="2039"/>
                  </a:lnTo>
                  <a:lnTo>
                    <a:pt x="283" y="2045"/>
                  </a:lnTo>
                  <a:lnTo>
                    <a:pt x="265" y="2058"/>
                  </a:lnTo>
                  <a:lnTo>
                    <a:pt x="245" y="2070"/>
                  </a:lnTo>
                  <a:lnTo>
                    <a:pt x="226" y="2082"/>
                  </a:lnTo>
                  <a:lnTo>
                    <a:pt x="206" y="2092"/>
                  </a:lnTo>
                  <a:lnTo>
                    <a:pt x="186" y="2101"/>
                  </a:lnTo>
                  <a:lnTo>
                    <a:pt x="165" y="2108"/>
                  </a:lnTo>
                  <a:lnTo>
                    <a:pt x="144" y="2112"/>
                  </a:lnTo>
                  <a:lnTo>
                    <a:pt x="122" y="2115"/>
                  </a:lnTo>
                  <a:lnTo>
                    <a:pt x="109" y="2099"/>
                  </a:lnTo>
                  <a:lnTo>
                    <a:pt x="97" y="2082"/>
                  </a:lnTo>
                  <a:lnTo>
                    <a:pt x="86" y="2063"/>
                  </a:lnTo>
                  <a:lnTo>
                    <a:pt x="75" y="2045"/>
                  </a:lnTo>
                  <a:lnTo>
                    <a:pt x="64" y="2026"/>
                  </a:lnTo>
                  <a:lnTo>
                    <a:pt x="57" y="2006"/>
                  </a:lnTo>
                  <a:lnTo>
                    <a:pt x="50" y="1985"/>
                  </a:lnTo>
                  <a:lnTo>
                    <a:pt x="44" y="1963"/>
                  </a:lnTo>
                  <a:lnTo>
                    <a:pt x="38" y="1945"/>
                  </a:lnTo>
                  <a:lnTo>
                    <a:pt x="33" y="1927"/>
                  </a:lnTo>
                  <a:lnTo>
                    <a:pt x="28" y="1908"/>
                  </a:lnTo>
                  <a:lnTo>
                    <a:pt x="24" y="1889"/>
                  </a:lnTo>
                  <a:lnTo>
                    <a:pt x="20" y="1871"/>
                  </a:lnTo>
                  <a:lnTo>
                    <a:pt x="16" y="1851"/>
                  </a:lnTo>
                  <a:lnTo>
                    <a:pt x="11" y="1833"/>
                  </a:lnTo>
                  <a:lnTo>
                    <a:pt x="6" y="1815"/>
                  </a:lnTo>
                  <a:lnTo>
                    <a:pt x="5" y="1784"/>
                  </a:lnTo>
                  <a:lnTo>
                    <a:pt x="4" y="1752"/>
                  </a:lnTo>
                  <a:lnTo>
                    <a:pt x="2" y="1720"/>
                  </a:lnTo>
                  <a:lnTo>
                    <a:pt x="0" y="1690"/>
                  </a:lnTo>
                  <a:lnTo>
                    <a:pt x="0" y="1659"/>
                  </a:lnTo>
                  <a:lnTo>
                    <a:pt x="3" y="1628"/>
                  </a:lnTo>
                  <a:lnTo>
                    <a:pt x="8" y="1599"/>
                  </a:lnTo>
                  <a:lnTo>
                    <a:pt x="19" y="1569"/>
                  </a:lnTo>
                  <a:lnTo>
                    <a:pt x="27" y="1542"/>
                  </a:lnTo>
                  <a:lnTo>
                    <a:pt x="39" y="1514"/>
                  </a:lnTo>
                  <a:lnTo>
                    <a:pt x="53" y="1488"/>
                  </a:lnTo>
                  <a:lnTo>
                    <a:pt x="71" y="1465"/>
                  </a:lnTo>
                  <a:lnTo>
                    <a:pt x="91" y="1445"/>
                  </a:lnTo>
                  <a:lnTo>
                    <a:pt x="113" y="1429"/>
                  </a:lnTo>
                  <a:lnTo>
                    <a:pt x="140" y="1417"/>
                  </a:lnTo>
                  <a:lnTo>
                    <a:pt x="168" y="1412"/>
                  </a:lnTo>
                  <a:lnTo>
                    <a:pt x="172" y="1409"/>
                  </a:lnTo>
                  <a:lnTo>
                    <a:pt x="177" y="1409"/>
                  </a:lnTo>
                  <a:lnTo>
                    <a:pt x="180" y="1411"/>
                  </a:lnTo>
                  <a:lnTo>
                    <a:pt x="184" y="1412"/>
                  </a:lnTo>
                  <a:lnTo>
                    <a:pt x="187" y="1414"/>
                  </a:lnTo>
                  <a:lnTo>
                    <a:pt x="191" y="1415"/>
                  </a:lnTo>
                  <a:lnTo>
                    <a:pt x="196" y="1415"/>
                  </a:lnTo>
                  <a:lnTo>
                    <a:pt x="200" y="1414"/>
                  </a:lnTo>
                  <a:lnTo>
                    <a:pt x="211" y="1386"/>
                  </a:lnTo>
                  <a:lnTo>
                    <a:pt x="221" y="1356"/>
                  </a:lnTo>
                  <a:lnTo>
                    <a:pt x="231" y="1327"/>
                  </a:lnTo>
                  <a:lnTo>
                    <a:pt x="240" y="1298"/>
                  </a:lnTo>
                  <a:lnTo>
                    <a:pt x="251" y="1269"/>
                  </a:lnTo>
                  <a:lnTo>
                    <a:pt x="262" y="1241"/>
                  </a:lnTo>
                  <a:lnTo>
                    <a:pt x="276" y="1214"/>
                  </a:lnTo>
                  <a:lnTo>
                    <a:pt x="292" y="1188"/>
                  </a:lnTo>
                  <a:lnTo>
                    <a:pt x="298" y="1187"/>
                  </a:lnTo>
                  <a:lnTo>
                    <a:pt x="299" y="1183"/>
                  </a:lnTo>
                  <a:lnTo>
                    <a:pt x="299" y="1176"/>
                  </a:lnTo>
                  <a:lnTo>
                    <a:pt x="302" y="1170"/>
                  </a:lnTo>
                  <a:lnTo>
                    <a:pt x="301" y="1134"/>
                  </a:lnTo>
                  <a:lnTo>
                    <a:pt x="303" y="1095"/>
                  </a:lnTo>
                  <a:lnTo>
                    <a:pt x="306" y="1056"/>
                  </a:lnTo>
                  <a:lnTo>
                    <a:pt x="310" y="1018"/>
                  </a:lnTo>
                  <a:lnTo>
                    <a:pt x="313" y="988"/>
                  </a:lnTo>
                  <a:lnTo>
                    <a:pt x="318" y="958"/>
                  </a:lnTo>
                  <a:lnTo>
                    <a:pt x="323" y="929"/>
                  </a:lnTo>
                  <a:lnTo>
                    <a:pt x="327" y="899"/>
                  </a:lnTo>
                  <a:lnTo>
                    <a:pt x="333" y="869"/>
                  </a:lnTo>
                  <a:lnTo>
                    <a:pt x="340" y="841"/>
                  </a:lnTo>
                  <a:lnTo>
                    <a:pt x="348" y="813"/>
                  </a:lnTo>
                  <a:lnTo>
                    <a:pt x="357" y="785"/>
                  </a:lnTo>
                  <a:lnTo>
                    <a:pt x="358" y="782"/>
                  </a:lnTo>
                  <a:lnTo>
                    <a:pt x="359" y="778"/>
                  </a:lnTo>
                  <a:lnTo>
                    <a:pt x="359" y="775"/>
                  </a:lnTo>
                  <a:lnTo>
                    <a:pt x="359" y="772"/>
                  </a:lnTo>
                  <a:lnTo>
                    <a:pt x="360" y="772"/>
                  </a:lnTo>
                  <a:lnTo>
                    <a:pt x="366" y="751"/>
                  </a:lnTo>
                  <a:lnTo>
                    <a:pt x="373" y="730"/>
                  </a:lnTo>
                  <a:lnTo>
                    <a:pt x="379" y="711"/>
                  </a:lnTo>
                  <a:lnTo>
                    <a:pt x="385" y="691"/>
                  </a:lnTo>
                  <a:lnTo>
                    <a:pt x="376" y="672"/>
                  </a:lnTo>
                  <a:lnTo>
                    <a:pt x="366" y="654"/>
                  </a:lnTo>
                  <a:lnTo>
                    <a:pt x="359" y="634"/>
                  </a:lnTo>
                  <a:lnTo>
                    <a:pt x="357" y="611"/>
                  </a:lnTo>
                  <a:lnTo>
                    <a:pt x="358" y="596"/>
                  </a:lnTo>
                  <a:lnTo>
                    <a:pt x="361" y="581"/>
                  </a:lnTo>
                  <a:lnTo>
                    <a:pt x="363" y="568"/>
                  </a:lnTo>
                  <a:lnTo>
                    <a:pt x="364" y="553"/>
                  </a:lnTo>
                  <a:lnTo>
                    <a:pt x="361" y="553"/>
                  </a:lnTo>
                  <a:lnTo>
                    <a:pt x="359" y="554"/>
                  </a:lnTo>
                  <a:lnTo>
                    <a:pt x="358" y="557"/>
                  </a:lnTo>
                  <a:lnTo>
                    <a:pt x="357" y="560"/>
                  </a:lnTo>
                  <a:lnTo>
                    <a:pt x="357" y="563"/>
                  </a:lnTo>
                  <a:lnTo>
                    <a:pt x="357" y="568"/>
                  </a:lnTo>
                  <a:lnTo>
                    <a:pt x="357" y="571"/>
                  </a:lnTo>
                  <a:lnTo>
                    <a:pt x="356" y="574"/>
                  </a:lnTo>
                  <a:lnTo>
                    <a:pt x="352" y="574"/>
                  </a:lnTo>
                  <a:lnTo>
                    <a:pt x="350" y="573"/>
                  </a:lnTo>
                  <a:lnTo>
                    <a:pt x="348" y="571"/>
                  </a:lnTo>
                  <a:lnTo>
                    <a:pt x="346" y="569"/>
                  </a:lnTo>
                  <a:lnTo>
                    <a:pt x="344" y="554"/>
                  </a:lnTo>
                  <a:lnTo>
                    <a:pt x="345" y="537"/>
                  </a:lnTo>
                  <a:lnTo>
                    <a:pt x="343" y="524"/>
                  </a:lnTo>
                  <a:lnTo>
                    <a:pt x="328" y="520"/>
                  </a:lnTo>
                  <a:lnTo>
                    <a:pt x="325" y="521"/>
                  </a:lnTo>
                  <a:lnTo>
                    <a:pt x="324" y="519"/>
                  </a:lnTo>
                  <a:lnTo>
                    <a:pt x="324" y="516"/>
                  </a:lnTo>
                  <a:lnTo>
                    <a:pt x="323" y="515"/>
                  </a:lnTo>
                  <a:lnTo>
                    <a:pt x="327" y="508"/>
                  </a:lnTo>
                  <a:lnTo>
                    <a:pt x="333" y="506"/>
                  </a:lnTo>
                  <a:lnTo>
                    <a:pt x="341" y="503"/>
                  </a:lnTo>
                  <a:lnTo>
                    <a:pt x="343" y="494"/>
                  </a:lnTo>
                  <a:lnTo>
                    <a:pt x="338" y="492"/>
                  </a:lnTo>
                  <a:lnTo>
                    <a:pt x="333" y="492"/>
                  </a:lnTo>
                  <a:lnTo>
                    <a:pt x="328" y="494"/>
                  </a:lnTo>
                  <a:lnTo>
                    <a:pt x="323" y="491"/>
                  </a:lnTo>
                  <a:lnTo>
                    <a:pt x="316" y="483"/>
                  </a:lnTo>
                  <a:lnTo>
                    <a:pt x="312" y="475"/>
                  </a:lnTo>
                  <a:lnTo>
                    <a:pt x="308" y="466"/>
                  </a:lnTo>
                  <a:lnTo>
                    <a:pt x="303" y="458"/>
                  </a:lnTo>
                  <a:lnTo>
                    <a:pt x="303" y="455"/>
                  </a:lnTo>
                  <a:lnTo>
                    <a:pt x="303" y="450"/>
                  </a:lnTo>
                  <a:lnTo>
                    <a:pt x="303" y="446"/>
                  </a:lnTo>
                  <a:lnTo>
                    <a:pt x="306" y="443"/>
                  </a:lnTo>
                  <a:lnTo>
                    <a:pt x="312" y="441"/>
                  </a:lnTo>
                  <a:lnTo>
                    <a:pt x="319" y="441"/>
                  </a:lnTo>
                  <a:lnTo>
                    <a:pt x="324" y="443"/>
                  </a:lnTo>
                  <a:lnTo>
                    <a:pt x="330" y="447"/>
                  </a:lnTo>
                  <a:lnTo>
                    <a:pt x="336" y="448"/>
                  </a:lnTo>
                  <a:lnTo>
                    <a:pt x="340" y="448"/>
                  </a:lnTo>
                  <a:lnTo>
                    <a:pt x="343" y="445"/>
                  </a:lnTo>
                  <a:lnTo>
                    <a:pt x="346" y="437"/>
                  </a:lnTo>
                  <a:lnTo>
                    <a:pt x="348" y="429"/>
                  </a:lnTo>
                  <a:lnTo>
                    <a:pt x="346" y="421"/>
                  </a:lnTo>
                  <a:lnTo>
                    <a:pt x="344" y="414"/>
                  </a:lnTo>
                  <a:lnTo>
                    <a:pt x="346" y="406"/>
                  </a:lnTo>
                  <a:lnTo>
                    <a:pt x="351" y="402"/>
                  </a:lnTo>
                  <a:lnTo>
                    <a:pt x="358" y="400"/>
                  </a:lnTo>
                  <a:lnTo>
                    <a:pt x="362" y="398"/>
                  </a:lnTo>
                  <a:lnTo>
                    <a:pt x="360" y="391"/>
                  </a:lnTo>
                  <a:lnTo>
                    <a:pt x="359" y="386"/>
                  </a:lnTo>
                  <a:lnTo>
                    <a:pt x="361" y="383"/>
                  </a:lnTo>
                  <a:lnTo>
                    <a:pt x="363" y="380"/>
                  </a:lnTo>
                  <a:lnTo>
                    <a:pt x="364" y="375"/>
                  </a:lnTo>
                  <a:lnTo>
                    <a:pt x="369" y="371"/>
                  </a:lnTo>
                  <a:lnTo>
                    <a:pt x="377" y="369"/>
                  </a:lnTo>
                  <a:lnTo>
                    <a:pt x="382" y="368"/>
                  </a:lnTo>
                  <a:lnTo>
                    <a:pt x="384" y="361"/>
                  </a:lnTo>
                  <a:lnTo>
                    <a:pt x="378" y="360"/>
                  </a:lnTo>
                  <a:lnTo>
                    <a:pt x="372" y="357"/>
                  </a:lnTo>
                  <a:lnTo>
                    <a:pt x="366" y="353"/>
                  </a:lnTo>
                  <a:lnTo>
                    <a:pt x="362" y="349"/>
                  </a:lnTo>
                  <a:lnTo>
                    <a:pt x="358" y="343"/>
                  </a:lnTo>
                  <a:lnTo>
                    <a:pt x="352" y="337"/>
                  </a:lnTo>
                  <a:lnTo>
                    <a:pt x="348" y="332"/>
                  </a:lnTo>
                  <a:lnTo>
                    <a:pt x="344" y="326"/>
                  </a:lnTo>
                  <a:lnTo>
                    <a:pt x="344" y="312"/>
                  </a:lnTo>
                  <a:lnTo>
                    <a:pt x="348" y="314"/>
                  </a:lnTo>
                  <a:lnTo>
                    <a:pt x="354" y="315"/>
                  </a:lnTo>
                  <a:lnTo>
                    <a:pt x="359" y="316"/>
                  </a:lnTo>
                  <a:lnTo>
                    <a:pt x="364" y="316"/>
                  </a:lnTo>
                  <a:lnTo>
                    <a:pt x="369" y="316"/>
                  </a:lnTo>
                  <a:lnTo>
                    <a:pt x="375" y="315"/>
                  </a:lnTo>
                  <a:lnTo>
                    <a:pt x="379" y="312"/>
                  </a:lnTo>
                  <a:lnTo>
                    <a:pt x="384" y="309"/>
                  </a:lnTo>
                  <a:lnTo>
                    <a:pt x="387" y="302"/>
                  </a:lnTo>
                  <a:lnTo>
                    <a:pt x="393" y="295"/>
                  </a:lnTo>
                  <a:lnTo>
                    <a:pt x="397" y="288"/>
                  </a:lnTo>
                  <a:lnTo>
                    <a:pt x="400" y="282"/>
                  </a:lnTo>
                  <a:lnTo>
                    <a:pt x="401" y="282"/>
                  </a:lnTo>
                  <a:lnTo>
                    <a:pt x="403" y="271"/>
                  </a:lnTo>
                  <a:lnTo>
                    <a:pt x="403" y="261"/>
                  </a:lnTo>
                  <a:lnTo>
                    <a:pt x="406" y="253"/>
                  </a:lnTo>
                  <a:lnTo>
                    <a:pt x="418" y="253"/>
                  </a:lnTo>
                  <a:lnTo>
                    <a:pt x="420" y="246"/>
                  </a:lnTo>
                  <a:lnTo>
                    <a:pt x="417" y="239"/>
                  </a:lnTo>
                  <a:lnTo>
                    <a:pt x="413" y="234"/>
                  </a:lnTo>
                  <a:lnTo>
                    <a:pt x="416" y="226"/>
                  </a:lnTo>
                  <a:lnTo>
                    <a:pt x="420" y="219"/>
                  </a:lnTo>
                  <a:lnTo>
                    <a:pt x="423" y="212"/>
                  </a:lnTo>
                  <a:lnTo>
                    <a:pt x="429" y="208"/>
                  </a:lnTo>
                  <a:lnTo>
                    <a:pt x="436" y="212"/>
                  </a:lnTo>
                  <a:lnTo>
                    <a:pt x="439" y="216"/>
                  </a:lnTo>
                  <a:lnTo>
                    <a:pt x="442" y="218"/>
                  </a:lnTo>
                  <a:lnTo>
                    <a:pt x="447" y="219"/>
                  </a:lnTo>
                  <a:lnTo>
                    <a:pt x="451" y="219"/>
                  </a:lnTo>
                  <a:lnTo>
                    <a:pt x="455" y="213"/>
                  </a:lnTo>
                  <a:lnTo>
                    <a:pt x="458" y="205"/>
                  </a:lnTo>
                  <a:lnTo>
                    <a:pt x="460" y="198"/>
                  </a:lnTo>
                  <a:lnTo>
                    <a:pt x="463" y="191"/>
                  </a:lnTo>
                  <a:lnTo>
                    <a:pt x="466" y="184"/>
                  </a:lnTo>
                  <a:lnTo>
                    <a:pt x="469" y="178"/>
                  </a:lnTo>
                  <a:lnTo>
                    <a:pt x="475" y="175"/>
                  </a:lnTo>
                  <a:lnTo>
                    <a:pt x="483" y="172"/>
                  </a:lnTo>
                  <a:lnTo>
                    <a:pt x="490" y="169"/>
                  </a:lnTo>
                  <a:lnTo>
                    <a:pt x="499" y="168"/>
                  </a:lnTo>
                  <a:lnTo>
                    <a:pt x="505" y="164"/>
                  </a:lnTo>
                  <a:lnTo>
                    <a:pt x="508" y="156"/>
                  </a:lnTo>
                  <a:lnTo>
                    <a:pt x="517" y="145"/>
                  </a:lnTo>
                  <a:lnTo>
                    <a:pt x="526" y="132"/>
                  </a:lnTo>
                  <a:lnTo>
                    <a:pt x="536" y="121"/>
                  </a:lnTo>
                  <a:lnTo>
                    <a:pt x="545" y="108"/>
                  </a:lnTo>
                  <a:lnTo>
                    <a:pt x="556" y="97"/>
                  </a:lnTo>
                  <a:lnTo>
                    <a:pt x="567" y="86"/>
                  </a:lnTo>
                  <a:lnTo>
                    <a:pt x="579" y="75"/>
                  </a:lnTo>
                  <a:lnTo>
                    <a:pt x="591" y="65"/>
                  </a:lnTo>
                  <a:lnTo>
                    <a:pt x="603" y="57"/>
                  </a:lnTo>
                  <a:lnTo>
                    <a:pt x="616" y="49"/>
                  </a:lnTo>
                  <a:lnTo>
                    <a:pt x="629" y="41"/>
                  </a:lnTo>
                  <a:lnTo>
                    <a:pt x="642" y="33"/>
                  </a:lnTo>
                  <a:lnTo>
                    <a:pt x="654" y="26"/>
                  </a:lnTo>
                  <a:lnTo>
                    <a:pt x="668" y="21"/>
                  </a:lnTo>
                  <a:lnTo>
                    <a:pt x="683" y="17"/>
                  </a:lnTo>
                  <a:lnTo>
                    <a:pt x="699" y="15"/>
                  </a:lnTo>
                  <a:lnTo>
                    <a:pt x="704" y="12"/>
                  </a:lnTo>
                  <a:lnTo>
                    <a:pt x="709" y="11"/>
                  </a:lnTo>
                  <a:lnTo>
                    <a:pt x="715" y="9"/>
                  </a:lnTo>
                  <a:lnTo>
                    <a:pt x="720" y="8"/>
                  </a:lnTo>
                  <a:lnTo>
                    <a:pt x="725" y="7"/>
                  </a:lnTo>
                  <a:lnTo>
                    <a:pt x="732" y="7"/>
                  </a:lnTo>
                  <a:lnTo>
                    <a:pt x="737" y="6"/>
                  </a:lnTo>
                  <a:lnTo>
                    <a:pt x="743" y="5"/>
                  </a:lnTo>
                  <a:lnTo>
                    <a:pt x="759" y="3"/>
                  </a:lnTo>
                  <a:lnTo>
                    <a:pt x="775" y="1"/>
                  </a:lnTo>
                  <a:lnTo>
                    <a:pt x="791" y="0"/>
                  </a:lnTo>
                  <a:lnTo>
                    <a:pt x="807" y="0"/>
                  </a:lnTo>
                  <a:lnTo>
                    <a:pt x="822" y="1"/>
                  </a:lnTo>
                  <a:lnTo>
                    <a:pt x="837" y="4"/>
                  </a:lnTo>
                  <a:lnTo>
                    <a:pt x="853" y="6"/>
                  </a:lnTo>
                  <a:lnTo>
                    <a:pt x="869" y="8"/>
                  </a:lnTo>
                  <a:lnTo>
                    <a:pt x="884" y="12"/>
                  </a:lnTo>
                  <a:lnTo>
                    <a:pt x="900" y="16"/>
                  </a:lnTo>
                  <a:lnTo>
                    <a:pt x="915" y="21"/>
                  </a:lnTo>
                  <a:lnTo>
                    <a:pt x="930" y="25"/>
                  </a:lnTo>
                  <a:lnTo>
                    <a:pt x="944" y="30"/>
                  </a:lnTo>
                  <a:lnTo>
                    <a:pt x="959" y="34"/>
                  </a:lnTo>
                  <a:lnTo>
                    <a:pt x="974" y="40"/>
                  </a:lnTo>
                  <a:lnTo>
                    <a:pt x="988" y="46"/>
                  </a:lnTo>
                  <a:lnTo>
                    <a:pt x="1002" y="54"/>
                  </a:lnTo>
                  <a:lnTo>
                    <a:pt x="1015" y="63"/>
                  </a:lnTo>
                  <a:lnTo>
                    <a:pt x="1028" y="72"/>
                  </a:lnTo>
                  <a:lnTo>
                    <a:pt x="1042" y="83"/>
                  </a:lnTo>
                  <a:lnTo>
                    <a:pt x="1055" y="95"/>
                  </a:lnTo>
                  <a:lnTo>
                    <a:pt x="1067" y="107"/>
                  </a:lnTo>
                  <a:lnTo>
                    <a:pt x="1079" y="119"/>
                  </a:lnTo>
                  <a:lnTo>
                    <a:pt x="1091" y="1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29CA6A49-701C-4DC0-9705-4498D6CFDD78}"/>
                </a:ext>
              </a:extLst>
            </p:cNvPr>
            <p:cNvSpPr>
              <a:spLocks/>
            </p:cNvSpPr>
            <p:nvPr/>
          </p:nvSpPr>
          <p:spPr bwMode="auto">
            <a:xfrm>
              <a:off x="4868" y="10"/>
              <a:ext cx="305" cy="466"/>
            </a:xfrm>
            <a:custGeom>
              <a:avLst/>
              <a:gdLst>
                <a:gd name="T0" fmla="*/ 615 w 916"/>
                <a:gd name="T1" fmla="*/ 43 h 1397"/>
                <a:gd name="T2" fmla="*/ 694 w 916"/>
                <a:gd name="T3" fmla="*/ 111 h 1397"/>
                <a:gd name="T4" fmla="*/ 741 w 916"/>
                <a:gd name="T5" fmla="*/ 253 h 1397"/>
                <a:gd name="T6" fmla="*/ 774 w 916"/>
                <a:gd name="T7" fmla="*/ 428 h 1397"/>
                <a:gd name="T8" fmla="*/ 773 w 916"/>
                <a:gd name="T9" fmla="*/ 597 h 1397"/>
                <a:gd name="T10" fmla="*/ 726 w 916"/>
                <a:gd name="T11" fmla="*/ 720 h 1397"/>
                <a:gd name="T12" fmla="*/ 672 w 916"/>
                <a:gd name="T13" fmla="*/ 767 h 1397"/>
                <a:gd name="T14" fmla="*/ 601 w 916"/>
                <a:gd name="T15" fmla="*/ 775 h 1397"/>
                <a:gd name="T16" fmla="*/ 505 w 916"/>
                <a:gd name="T17" fmla="*/ 714 h 1397"/>
                <a:gd name="T18" fmla="*/ 406 w 916"/>
                <a:gd name="T19" fmla="*/ 647 h 1397"/>
                <a:gd name="T20" fmla="*/ 288 w 916"/>
                <a:gd name="T21" fmla="*/ 638 h 1397"/>
                <a:gd name="T22" fmla="*/ 221 w 916"/>
                <a:gd name="T23" fmla="*/ 732 h 1397"/>
                <a:gd name="T24" fmla="*/ 257 w 916"/>
                <a:gd name="T25" fmla="*/ 994 h 1397"/>
                <a:gd name="T26" fmla="*/ 414 w 916"/>
                <a:gd name="T27" fmla="*/ 1073 h 1397"/>
                <a:gd name="T28" fmla="*/ 502 w 916"/>
                <a:gd name="T29" fmla="*/ 1023 h 1397"/>
                <a:gd name="T30" fmla="*/ 582 w 916"/>
                <a:gd name="T31" fmla="*/ 955 h 1397"/>
                <a:gd name="T32" fmla="*/ 707 w 916"/>
                <a:gd name="T33" fmla="*/ 904 h 1397"/>
                <a:gd name="T34" fmla="*/ 749 w 916"/>
                <a:gd name="T35" fmla="*/ 840 h 1397"/>
                <a:gd name="T36" fmla="*/ 791 w 916"/>
                <a:gd name="T37" fmla="*/ 798 h 1397"/>
                <a:gd name="T38" fmla="*/ 840 w 916"/>
                <a:gd name="T39" fmla="*/ 787 h 1397"/>
                <a:gd name="T40" fmla="*/ 899 w 916"/>
                <a:gd name="T41" fmla="*/ 872 h 1397"/>
                <a:gd name="T42" fmla="*/ 888 w 916"/>
                <a:gd name="T43" fmla="*/ 1061 h 1397"/>
                <a:gd name="T44" fmla="*/ 863 w 916"/>
                <a:gd name="T45" fmla="*/ 1077 h 1397"/>
                <a:gd name="T46" fmla="*/ 856 w 916"/>
                <a:gd name="T47" fmla="*/ 1101 h 1397"/>
                <a:gd name="T48" fmla="*/ 846 w 916"/>
                <a:gd name="T49" fmla="*/ 1213 h 1397"/>
                <a:gd name="T50" fmla="*/ 819 w 916"/>
                <a:gd name="T51" fmla="*/ 1296 h 1397"/>
                <a:gd name="T52" fmla="*/ 781 w 916"/>
                <a:gd name="T53" fmla="*/ 1311 h 1397"/>
                <a:gd name="T54" fmla="*/ 755 w 916"/>
                <a:gd name="T55" fmla="*/ 1280 h 1397"/>
                <a:gd name="T56" fmla="*/ 774 w 916"/>
                <a:gd name="T57" fmla="*/ 1249 h 1397"/>
                <a:gd name="T58" fmla="*/ 743 w 916"/>
                <a:gd name="T59" fmla="*/ 1280 h 1397"/>
                <a:gd name="T60" fmla="*/ 712 w 916"/>
                <a:gd name="T61" fmla="*/ 1355 h 1397"/>
                <a:gd name="T62" fmla="*/ 634 w 916"/>
                <a:gd name="T63" fmla="*/ 1396 h 1397"/>
                <a:gd name="T64" fmla="*/ 596 w 916"/>
                <a:gd name="T65" fmla="*/ 1371 h 1397"/>
                <a:gd name="T66" fmla="*/ 562 w 916"/>
                <a:gd name="T67" fmla="*/ 1340 h 1397"/>
                <a:gd name="T68" fmla="*/ 552 w 916"/>
                <a:gd name="T69" fmla="*/ 1354 h 1397"/>
                <a:gd name="T70" fmla="*/ 334 w 916"/>
                <a:gd name="T71" fmla="*/ 1340 h 1397"/>
                <a:gd name="T72" fmla="*/ 252 w 916"/>
                <a:gd name="T73" fmla="*/ 1331 h 1397"/>
                <a:gd name="T74" fmla="*/ 173 w 916"/>
                <a:gd name="T75" fmla="*/ 1309 h 1397"/>
                <a:gd name="T76" fmla="*/ 66 w 916"/>
                <a:gd name="T77" fmla="*/ 1174 h 1397"/>
                <a:gd name="T78" fmla="*/ 63 w 916"/>
                <a:gd name="T79" fmla="*/ 822 h 1397"/>
                <a:gd name="T80" fmla="*/ 76 w 916"/>
                <a:gd name="T81" fmla="*/ 665 h 1397"/>
                <a:gd name="T82" fmla="*/ 44 w 916"/>
                <a:gd name="T83" fmla="*/ 663 h 1397"/>
                <a:gd name="T84" fmla="*/ 3 w 916"/>
                <a:gd name="T85" fmla="*/ 595 h 1397"/>
                <a:gd name="T86" fmla="*/ 30 w 916"/>
                <a:gd name="T87" fmla="*/ 422 h 1397"/>
                <a:gd name="T88" fmla="*/ 87 w 916"/>
                <a:gd name="T89" fmla="*/ 329 h 1397"/>
                <a:gd name="T90" fmla="*/ 150 w 916"/>
                <a:gd name="T91" fmla="*/ 356 h 1397"/>
                <a:gd name="T92" fmla="*/ 142 w 916"/>
                <a:gd name="T93" fmla="*/ 443 h 1397"/>
                <a:gd name="T94" fmla="*/ 116 w 916"/>
                <a:gd name="T95" fmla="*/ 541 h 1397"/>
                <a:gd name="T96" fmla="*/ 134 w 916"/>
                <a:gd name="T97" fmla="*/ 597 h 1397"/>
                <a:gd name="T98" fmla="*/ 177 w 916"/>
                <a:gd name="T99" fmla="*/ 574 h 1397"/>
                <a:gd name="T100" fmla="*/ 198 w 916"/>
                <a:gd name="T101" fmla="*/ 451 h 1397"/>
                <a:gd name="T102" fmla="*/ 186 w 916"/>
                <a:gd name="T103" fmla="*/ 337 h 1397"/>
                <a:gd name="T104" fmla="*/ 179 w 916"/>
                <a:gd name="T105" fmla="*/ 282 h 1397"/>
                <a:gd name="T106" fmla="*/ 154 w 916"/>
                <a:gd name="T107" fmla="*/ 210 h 1397"/>
                <a:gd name="T108" fmla="*/ 169 w 916"/>
                <a:gd name="T109" fmla="*/ 124 h 1397"/>
                <a:gd name="T110" fmla="*/ 256 w 916"/>
                <a:gd name="T111" fmla="*/ 42 h 1397"/>
                <a:gd name="T112" fmla="*/ 366 w 916"/>
                <a:gd name="T113" fmla="*/ 5 h 1397"/>
                <a:gd name="T114" fmla="*/ 472 w 916"/>
                <a:gd name="T115" fmla="*/ 2 h 1397"/>
                <a:gd name="T116" fmla="*/ 574 w 916"/>
                <a:gd name="T117" fmla="*/ 28 h 1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6" h="1397">
                  <a:moveTo>
                    <a:pt x="588" y="34"/>
                  </a:moveTo>
                  <a:lnTo>
                    <a:pt x="592" y="35"/>
                  </a:lnTo>
                  <a:lnTo>
                    <a:pt x="597" y="37"/>
                  </a:lnTo>
                  <a:lnTo>
                    <a:pt x="601" y="38"/>
                  </a:lnTo>
                  <a:lnTo>
                    <a:pt x="606" y="39"/>
                  </a:lnTo>
                  <a:lnTo>
                    <a:pt x="610" y="42"/>
                  </a:lnTo>
                  <a:lnTo>
                    <a:pt x="615" y="43"/>
                  </a:lnTo>
                  <a:lnTo>
                    <a:pt x="619" y="44"/>
                  </a:lnTo>
                  <a:lnTo>
                    <a:pt x="623" y="45"/>
                  </a:lnTo>
                  <a:lnTo>
                    <a:pt x="638" y="55"/>
                  </a:lnTo>
                  <a:lnTo>
                    <a:pt x="653" y="68"/>
                  </a:lnTo>
                  <a:lnTo>
                    <a:pt x="666" y="81"/>
                  </a:lnTo>
                  <a:lnTo>
                    <a:pt x="680" y="95"/>
                  </a:lnTo>
                  <a:lnTo>
                    <a:pt x="694" y="111"/>
                  </a:lnTo>
                  <a:lnTo>
                    <a:pt x="706" y="127"/>
                  </a:lnTo>
                  <a:lnTo>
                    <a:pt x="716" y="143"/>
                  </a:lnTo>
                  <a:lnTo>
                    <a:pt x="725" y="160"/>
                  </a:lnTo>
                  <a:lnTo>
                    <a:pt x="728" y="183"/>
                  </a:lnTo>
                  <a:lnTo>
                    <a:pt x="732" y="207"/>
                  </a:lnTo>
                  <a:lnTo>
                    <a:pt x="735" y="230"/>
                  </a:lnTo>
                  <a:lnTo>
                    <a:pt x="741" y="253"/>
                  </a:lnTo>
                  <a:lnTo>
                    <a:pt x="745" y="275"/>
                  </a:lnTo>
                  <a:lnTo>
                    <a:pt x="750" y="298"/>
                  </a:lnTo>
                  <a:lnTo>
                    <a:pt x="758" y="320"/>
                  </a:lnTo>
                  <a:lnTo>
                    <a:pt x="765" y="341"/>
                  </a:lnTo>
                  <a:lnTo>
                    <a:pt x="763" y="372"/>
                  </a:lnTo>
                  <a:lnTo>
                    <a:pt x="765" y="402"/>
                  </a:lnTo>
                  <a:lnTo>
                    <a:pt x="774" y="428"/>
                  </a:lnTo>
                  <a:lnTo>
                    <a:pt x="790" y="450"/>
                  </a:lnTo>
                  <a:lnTo>
                    <a:pt x="795" y="476"/>
                  </a:lnTo>
                  <a:lnTo>
                    <a:pt x="794" y="501"/>
                  </a:lnTo>
                  <a:lnTo>
                    <a:pt x="788" y="525"/>
                  </a:lnTo>
                  <a:lnTo>
                    <a:pt x="782" y="549"/>
                  </a:lnTo>
                  <a:lnTo>
                    <a:pt x="777" y="573"/>
                  </a:lnTo>
                  <a:lnTo>
                    <a:pt x="773" y="597"/>
                  </a:lnTo>
                  <a:lnTo>
                    <a:pt x="774" y="620"/>
                  </a:lnTo>
                  <a:lnTo>
                    <a:pt x="783" y="647"/>
                  </a:lnTo>
                  <a:lnTo>
                    <a:pt x="771" y="660"/>
                  </a:lnTo>
                  <a:lnTo>
                    <a:pt x="759" y="675"/>
                  </a:lnTo>
                  <a:lnTo>
                    <a:pt x="748" y="690"/>
                  </a:lnTo>
                  <a:lnTo>
                    <a:pt x="736" y="705"/>
                  </a:lnTo>
                  <a:lnTo>
                    <a:pt x="726" y="720"/>
                  </a:lnTo>
                  <a:lnTo>
                    <a:pt x="715" y="734"/>
                  </a:lnTo>
                  <a:lnTo>
                    <a:pt x="705" y="748"/>
                  </a:lnTo>
                  <a:lnTo>
                    <a:pt x="695" y="763"/>
                  </a:lnTo>
                  <a:lnTo>
                    <a:pt x="689" y="763"/>
                  </a:lnTo>
                  <a:lnTo>
                    <a:pt x="682" y="764"/>
                  </a:lnTo>
                  <a:lnTo>
                    <a:pt x="677" y="766"/>
                  </a:lnTo>
                  <a:lnTo>
                    <a:pt x="672" y="767"/>
                  </a:lnTo>
                  <a:lnTo>
                    <a:pt x="666" y="771"/>
                  </a:lnTo>
                  <a:lnTo>
                    <a:pt x="661" y="773"/>
                  </a:lnTo>
                  <a:lnTo>
                    <a:pt x="655" y="775"/>
                  </a:lnTo>
                  <a:lnTo>
                    <a:pt x="650" y="777"/>
                  </a:lnTo>
                  <a:lnTo>
                    <a:pt x="633" y="779"/>
                  </a:lnTo>
                  <a:lnTo>
                    <a:pt x="617" y="778"/>
                  </a:lnTo>
                  <a:lnTo>
                    <a:pt x="601" y="775"/>
                  </a:lnTo>
                  <a:lnTo>
                    <a:pt x="585" y="771"/>
                  </a:lnTo>
                  <a:lnTo>
                    <a:pt x="570" y="764"/>
                  </a:lnTo>
                  <a:lnTo>
                    <a:pt x="556" y="757"/>
                  </a:lnTo>
                  <a:lnTo>
                    <a:pt x="544" y="748"/>
                  </a:lnTo>
                  <a:lnTo>
                    <a:pt x="531" y="738"/>
                  </a:lnTo>
                  <a:lnTo>
                    <a:pt x="518" y="726"/>
                  </a:lnTo>
                  <a:lnTo>
                    <a:pt x="505" y="714"/>
                  </a:lnTo>
                  <a:lnTo>
                    <a:pt x="493" y="703"/>
                  </a:lnTo>
                  <a:lnTo>
                    <a:pt x="479" y="692"/>
                  </a:lnTo>
                  <a:lnTo>
                    <a:pt x="465" y="681"/>
                  </a:lnTo>
                  <a:lnTo>
                    <a:pt x="451" y="672"/>
                  </a:lnTo>
                  <a:lnTo>
                    <a:pt x="437" y="663"/>
                  </a:lnTo>
                  <a:lnTo>
                    <a:pt x="422" y="654"/>
                  </a:lnTo>
                  <a:lnTo>
                    <a:pt x="406" y="647"/>
                  </a:lnTo>
                  <a:lnTo>
                    <a:pt x="390" y="641"/>
                  </a:lnTo>
                  <a:lnTo>
                    <a:pt x="374" y="636"/>
                  </a:lnTo>
                  <a:lnTo>
                    <a:pt x="358" y="633"/>
                  </a:lnTo>
                  <a:lnTo>
                    <a:pt x="341" y="631"/>
                  </a:lnTo>
                  <a:lnTo>
                    <a:pt x="323" y="632"/>
                  </a:lnTo>
                  <a:lnTo>
                    <a:pt x="306" y="633"/>
                  </a:lnTo>
                  <a:lnTo>
                    <a:pt x="288" y="638"/>
                  </a:lnTo>
                  <a:lnTo>
                    <a:pt x="274" y="646"/>
                  </a:lnTo>
                  <a:lnTo>
                    <a:pt x="261" y="657"/>
                  </a:lnTo>
                  <a:lnTo>
                    <a:pt x="250" y="669"/>
                  </a:lnTo>
                  <a:lnTo>
                    <a:pt x="242" y="683"/>
                  </a:lnTo>
                  <a:lnTo>
                    <a:pt x="233" y="699"/>
                  </a:lnTo>
                  <a:lnTo>
                    <a:pt x="227" y="715"/>
                  </a:lnTo>
                  <a:lnTo>
                    <a:pt x="221" y="732"/>
                  </a:lnTo>
                  <a:lnTo>
                    <a:pt x="216" y="749"/>
                  </a:lnTo>
                  <a:lnTo>
                    <a:pt x="211" y="794"/>
                  </a:lnTo>
                  <a:lnTo>
                    <a:pt x="210" y="837"/>
                  </a:lnTo>
                  <a:lnTo>
                    <a:pt x="214" y="880"/>
                  </a:lnTo>
                  <a:lnTo>
                    <a:pt x="224" y="920"/>
                  </a:lnTo>
                  <a:lnTo>
                    <a:pt x="238" y="959"/>
                  </a:lnTo>
                  <a:lnTo>
                    <a:pt x="257" y="994"/>
                  </a:lnTo>
                  <a:lnTo>
                    <a:pt x="280" y="1027"/>
                  </a:lnTo>
                  <a:lnTo>
                    <a:pt x="310" y="1056"/>
                  </a:lnTo>
                  <a:lnTo>
                    <a:pt x="330" y="1069"/>
                  </a:lnTo>
                  <a:lnTo>
                    <a:pt x="350" y="1076"/>
                  </a:lnTo>
                  <a:lnTo>
                    <a:pt x="371" y="1080"/>
                  </a:lnTo>
                  <a:lnTo>
                    <a:pt x="393" y="1077"/>
                  </a:lnTo>
                  <a:lnTo>
                    <a:pt x="414" y="1073"/>
                  </a:lnTo>
                  <a:lnTo>
                    <a:pt x="436" y="1065"/>
                  </a:lnTo>
                  <a:lnTo>
                    <a:pt x="457" y="1056"/>
                  </a:lnTo>
                  <a:lnTo>
                    <a:pt x="476" y="1044"/>
                  </a:lnTo>
                  <a:lnTo>
                    <a:pt x="483" y="1039"/>
                  </a:lnTo>
                  <a:lnTo>
                    <a:pt x="490" y="1033"/>
                  </a:lnTo>
                  <a:lnTo>
                    <a:pt x="496" y="1028"/>
                  </a:lnTo>
                  <a:lnTo>
                    <a:pt x="502" y="1023"/>
                  </a:lnTo>
                  <a:lnTo>
                    <a:pt x="509" y="1017"/>
                  </a:lnTo>
                  <a:lnTo>
                    <a:pt x="515" y="1011"/>
                  </a:lnTo>
                  <a:lnTo>
                    <a:pt x="521" y="1006"/>
                  </a:lnTo>
                  <a:lnTo>
                    <a:pt x="529" y="1000"/>
                  </a:lnTo>
                  <a:lnTo>
                    <a:pt x="546" y="983"/>
                  </a:lnTo>
                  <a:lnTo>
                    <a:pt x="563" y="968"/>
                  </a:lnTo>
                  <a:lnTo>
                    <a:pt x="582" y="955"/>
                  </a:lnTo>
                  <a:lnTo>
                    <a:pt x="601" y="943"/>
                  </a:lnTo>
                  <a:lnTo>
                    <a:pt x="621" y="933"/>
                  </a:lnTo>
                  <a:lnTo>
                    <a:pt x="642" y="925"/>
                  </a:lnTo>
                  <a:lnTo>
                    <a:pt x="663" y="918"/>
                  </a:lnTo>
                  <a:lnTo>
                    <a:pt x="686" y="912"/>
                  </a:lnTo>
                  <a:lnTo>
                    <a:pt x="696" y="909"/>
                  </a:lnTo>
                  <a:lnTo>
                    <a:pt x="707" y="904"/>
                  </a:lnTo>
                  <a:lnTo>
                    <a:pt x="716" y="897"/>
                  </a:lnTo>
                  <a:lnTo>
                    <a:pt x="726" y="889"/>
                  </a:lnTo>
                  <a:lnTo>
                    <a:pt x="734" y="881"/>
                  </a:lnTo>
                  <a:lnTo>
                    <a:pt x="742" y="872"/>
                  </a:lnTo>
                  <a:lnTo>
                    <a:pt x="748" y="862"/>
                  </a:lnTo>
                  <a:lnTo>
                    <a:pt x="752" y="851"/>
                  </a:lnTo>
                  <a:lnTo>
                    <a:pt x="749" y="840"/>
                  </a:lnTo>
                  <a:lnTo>
                    <a:pt x="750" y="831"/>
                  </a:lnTo>
                  <a:lnTo>
                    <a:pt x="754" y="823"/>
                  </a:lnTo>
                  <a:lnTo>
                    <a:pt x="761" y="818"/>
                  </a:lnTo>
                  <a:lnTo>
                    <a:pt x="769" y="812"/>
                  </a:lnTo>
                  <a:lnTo>
                    <a:pt x="777" y="807"/>
                  </a:lnTo>
                  <a:lnTo>
                    <a:pt x="785" y="803"/>
                  </a:lnTo>
                  <a:lnTo>
                    <a:pt x="791" y="798"/>
                  </a:lnTo>
                  <a:lnTo>
                    <a:pt x="798" y="794"/>
                  </a:lnTo>
                  <a:lnTo>
                    <a:pt x="805" y="789"/>
                  </a:lnTo>
                  <a:lnTo>
                    <a:pt x="813" y="785"/>
                  </a:lnTo>
                  <a:lnTo>
                    <a:pt x="821" y="780"/>
                  </a:lnTo>
                  <a:lnTo>
                    <a:pt x="827" y="779"/>
                  </a:lnTo>
                  <a:lnTo>
                    <a:pt x="835" y="781"/>
                  </a:lnTo>
                  <a:lnTo>
                    <a:pt x="840" y="787"/>
                  </a:lnTo>
                  <a:lnTo>
                    <a:pt x="844" y="798"/>
                  </a:lnTo>
                  <a:lnTo>
                    <a:pt x="854" y="811"/>
                  </a:lnTo>
                  <a:lnTo>
                    <a:pt x="864" y="822"/>
                  </a:lnTo>
                  <a:lnTo>
                    <a:pt x="874" y="835"/>
                  </a:lnTo>
                  <a:lnTo>
                    <a:pt x="882" y="847"/>
                  </a:lnTo>
                  <a:lnTo>
                    <a:pt x="891" y="860"/>
                  </a:lnTo>
                  <a:lnTo>
                    <a:pt x="899" y="872"/>
                  </a:lnTo>
                  <a:lnTo>
                    <a:pt x="906" y="886"/>
                  </a:lnTo>
                  <a:lnTo>
                    <a:pt x="912" y="901"/>
                  </a:lnTo>
                  <a:lnTo>
                    <a:pt x="916" y="938"/>
                  </a:lnTo>
                  <a:lnTo>
                    <a:pt x="914" y="976"/>
                  </a:lnTo>
                  <a:lnTo>
                    <a:pt x="907" y="1012"/>
                  </a:lnTo>
                  <a:lnTo>
                    <a:pt x="896" y="1045"/>
                  </a:lnTo>
                  <a:lnTo>
                    <a:pt x="888" y="1061"/>
                  </a:lnTo>
                  <a:lnTo>
                    <a:pt x="881" y="1078"/>
                  </a:lnTo>
                  <a:lnTo>
                    <a:pt x="876" y="1096"/>
                  </a:lnTo>
                  <a:lnTo>
                    <a:pt x="870" y="1112"/>
                  </a:lnTo>
                  <a:lnTo>
                    <a:pt x="866" y="1104"/>
                  </a:lnTo>
                  <a:lnTo>
                    <a:pt x="861" y="1094"/>
                  </a:lnTo>
                  <a:lnTo>
                    <a:pt x="860" y="1086"/>
                  </a:lnTo>
                  <a:lnTo>
                    <a:pt x="863" y="1077"/>
                  </a:lnTo>
                  <a:lnTo>
                    <a:pt x="862" y="1075"/>
                  </a:lnTo>
                  <a:lnTo>
                    <a:pt x="860" y="1075"/>
                  </a:lnTo>
                  <a:lnTo>
                    <a:pt x="858" y="1075"/>
                  </a:lnTo>
                  <a:lnTo>
                    <a:pt x="857" y="1075"/>
                  </a:lnTo>
                  <a:lnTo>
                    <a:pt x="852" y="1083"/>
                  </a:lnTo>
                  <a:lnTo>
                    <a:pt x="853" y="1092"/>
                  </a:lnTo>
                  <a:lnTo>
                    <a:pt x="856" y="1101"/>
                  </a:lnTo>
                  <a:lnTo>
                    <a:pt x="857" y="1110"/>
                  </a:lnTo>
                  <a:lnTo>
                    <a:pt x="860" y="1131"/>
                  </a:lnTo>
                  <a:lnTo>
                    <a:pt x="867" y="1150"/>
                  </a:lnTo>
                  <a:lnTo>
                    <a:pt x="868" y="1170"/>
                  </a:lnTo>
                  <a:lnTo>
                    <a:pt x="855" y="1187"/>
                  </a:lnTo>
                  <a:lnTo>
                    <a:pt x="851" y="1199"/>
                  </a:lnTo>
                  <a:lnTo>
                    <a:pt x="846" y="1213"/>
                  </a:lnTo>
                  <a:lnTo>
                    <a:pt x="843" y="1227"/>
                  </a:lnTo>
                  <a:lnTo>
                    <a:pt x="840" y="1240"/>
                  </a:lnTo>
                  <a:lnTo>
                    <a:pt x="836" y="1253"/>
                  </a:lnTo>
                  <a:lnTo>
                    <a:pt x="832" y="1266"/>
                  </a:lnTo>
                  <a:lnTo>
                    <a:pt x="826" y="1279"/>
                  </a:lnTo>
                  <a:lnTo>
                    <a:pt x="820" y="1291"/>
                  </a:lnTo>
                  <a:lnTo>
                    <a:pt x="819" y="1296"/>
                  </a:lnTo>
                  <a:lnTo>
                    <a:pt x="816" y="1299"/>
                  </a:lnTo>
                  <a:lnTo>
                    <a:pt x="813" y="1302"/>
                  </a:lnTo>
                  <a:lnTo>
                    <a:pt x="808" y="1305"/>
                  </a:lnTo>
                  <a:lnTo>
                    <a:pt x="802" y="1306"/>
                  </a:lnTo>
                  <a:lnTo>
                    <a:pt x="795" y="1307"/>
                  </a:lnTo>
                  <a:lnTo>
                    <a:pt x="788" y="1310"/>
                  </a:lnTo>
                  <a:lnTo>
                    <a:pt x="781" y="1311"/>
                  </a:lnTo>
                  <a:lnTo>
                    <a:pt x="774" y="1313"/>
                  </a:lnTo>
                  <a:lnTo>
                    <a:pt x="767" y="1314"/>
                  </a:lnTo>
                  <a:lnTo>
                    <a:pt x="761" y="1317"/>
                  </a:lnTo>
                  <a:lnTo>
                    <a:pt x="754" y="1319"/>
                  </a:lnTo>
                  <a:lnTo>
                    <a:pt x="751" y="1306"/>
                  </a:lnTo>
                  <a:lnTo>
                    <a:pt x="752" y="1293"/>
                  </a:lnTo>
                  <a:lnTo>
                    <a:pt x="755" y="1280"/>
                  </a:lnTo>
                  <a:lnTo>
                    <a:pt x="762" y="1269"/>
                  </a:lnTo>
                  <a:lnTo>
                    <a:pt x="766" y="1264"/>
                  </a:lnTo>
                  <a:lnTo>
                    <a:pt x="772" y="1261"/>
                  </a:lnTo>
                  <a:lnTo>
                    <a:pt x="779" y="1257"/>
                  </a:lnTo>
                  <a:lnTo>
                    <a:pt x="785" y="1253"/>
                  </a:lnTo>
                  <a:lnTo>
                    <a:pt x="780" y="1249"/>
                  </a:lnTo>
                  <a:lnTo>
                    <a:pt x="774" y="1249"/>
                  </a:lnTo>
                  <a:lnTo>
                    <a:pt x="770" y="1250"/>
                  </a:lnTo>
                  <a:lnTo>
                    <a:pt x="766" y="1253"/>
                  </a:lnTo>
                  <a:lnTo>
                    <a:pt x="762" y="1256"/>
                  </a:lnTo>
                  <a:lnTo>
                    <a:pt x="758" y="1261"/>
                  </a:lnTo>
                  <a:lnTo>
                    <a:pt x="753" y="1265"/>
                  </a:lnTo>
                  <a:lnTo>
                    <a:pt x="749" y="1269"/>
                  </a:lnTo>
                  <a:lnTo>
                    <a:pt x="743" y="1280"/>
                  </a:lnTo>
                  <a:lnTo>
                    <a:pt x="741" y="1293"/>
                  </a:lnTo>
                  <a:lnTo>
                    <a:pt x="740" y="1305"/>
                  </a:lnTo>
                  <a:lnTo>
                    <a:pt x="738" y="1318"/>
                  </a:lnTo>
                  <a:lnTo>
                    <a:pt x="736" y="1330"/>
                  </a:lnTo>
                  <a:lnTo>
                    <a:pt x="733" y="1340"/>
                  </a:lnTo>
                  <a:lnTo>
                    <a:pt x="725" y="1350"/>
                  </a:lnTo>
                  <a:lnTo>
                    <a:pt x="712" y="1355"/>
                  </a:lnTo>
                  <a:lnTo>
                    <a:pt x="699" y="1360"/>
                  </a:lnTo>
                  <a:lnTo>
                    <a:pt x="689" y="1368"/>
                  </a:lnTo>
                  <a:lnTo>
                    <a:pt x="677" y="1378"/>
                  </a:lnTo>
                  <a:lnTo>
                    <a:pt x="666" y="1387"/>
                  </a:lnTo>
                  <a:lnTo>
                    <a:pt x="656" y="1394"/>
                  </a:lnTo>
                  <a:lnTo>
                    <a:pt x="645" y="1397"/>
                  </a:lnTo>
                  <a:lnTo>
                    <a:pt x="634" y="1396"/>
                  </a:lnTo>
                  <a:lnTo>
                    <a:pt x="621" y="1388"/>
                  </a:lnTo>
                  <a:lnTo>
                    <a:pt x="617" y="1386"/>
                  </a:lnTo>
                  <a:lnTo>
                    <a:pt x="612" y="1384"/>
                  </a:lnTo>
                  <a:lnTo>
                    <a:pt x="608" y="1380"/>
                  </a:lnTo>
                  <a:lnTo>
                    <a:pt x="604" y="1377"/>
                  </a:lnTo>
                  <a:lnTo>
                    <a:pt x="600" y="1374"/>
                  </a:lnTo>
                  <a:lnTo>
                    <a:pt x="596" y="1371"/>
                  </a:lnTo>
                  <a:lnTo>
                    <a:pt x="590" y="1369"/>
                  </a:lnTo>
                  <a:lnTo>
                    <a:pt x="585" y="1367"/>
                  </a:lnTo>
                  <a:lnTo>
                    <a:pt x="579" y="1363"/>
                  </a:lnTo>
                  <a:lnTo>
                    <a:pt x="573" y="1359"/>
                  </a:lnTo>
                  <a:lnTo>
                    <a:pt x="569" y="1353"/>
                  </a:lnTo>
                  <a:lnTo>
                    <a:pt x="565" y="1346"/>
                  </a:lnTo>
                  <a:lnTo>
                    <a:pt x="562" y="1340"/>
                  </a:lnTo>
                  <a:lnTo>
                    <a:pt x="557" y="1334"/>
                  </a:lnTo>
                  <a:lnTo>
                    <a:pt x="552" y="1329"/>
                  </a:lnTo>
                  <a:lnTo>
                    <a:pt x="547" y="1325"/>
                  </a:lnTo>
                  <a:lnTo>
                    <a:pt x="547" y="1331"/>
                  </a:lnTo>
                  <a:lnTo>
                    <a:pt x="549" y="1338"/>
                  </a:lnTo>
                  <a:lnTo>
                    <a:pt x="552" y="1346"/>
                  </a:lnTo>
                  <a:lnTo>
                    <a:pt x="552" y="1354"/>
                  </a:lnTo>
                  <a:lnTo>
                    <a:pt x="374" y="1352"/>
                  </a:lnTo>
                  <a:lnTo>
                    <a:pt x="370" y="1348"/>
                  </a:lnTo>
                  <a:lnTo>
                    <a:pt x="366" y="1347"/>
                  </a:lnTo>
                  <a:lnTo>
                    <a:pt x="360" y="1347"/>
                  </a:lnTo>
                  <a:lnTo>
                    <a:pt x="356" y="1345"/>
                  </a:lnTo>
                  <a:lnTo>
                    <a:pt x="345" y="1343"/>
                  </a:lnTo>
                  <a:lnTo>
                    <a:pt x="334" y="1340"/>
                  </a:lnTo>
                  <a:lnTo>
                    <a:pt x="322" y="1339"/>
                  </a:lnTo>
                  <a:lnTo>
                    <a:pt x="311" y="1337"/>
                  </a:lnTo>
                  <a:lnTo>
                    <a:pt x="299" y="1336"/>
                  </a:lnTo>
                  <a:lnTo>
                    <a:pt x="287" y="1335"/>
                  </a:lnTo>
                  <a:lnTo>
                    <a:pt x="276" y="1334"/>
                  </a:lnTo>
                  <a:lnTo>
                    <a:pt x="264" y="1333"/>
                  </a:lnTo>
                  <a:lnTo>
                    <a:pt x="252" y="1331"/>
                  </a:lnTo>
                  <a:lnTo>
                    <a:pt x="241" y="1330"/>
                  </a:lnTo>
                  <a:lnTo>
                    <a:pt x="229" y="1328"/>
                  </a:lnTo>
                  <a:lnTo>
                    <a:pt x="217" y="1326"/>
                  </a:lnTo>
                  <a:lnTo>
                    <a:pt x="206" y="1322"/>
                  </a:lnTo>
                  <a:lnTo>
                    <a:pt x="195" y="1319"/>
                  </a:lnTo>
                  <a:lnTo>
                    <a:pt x="184" y="1314"/>
                  </a:lnTo>
                  <a:lnTo>
                    <a:pt x="173" y="1309"/>
                  </a:lnTo>
                  <a:lnTo>
                    <a:pt x="149" y="1298"/>
                  </a:lnTo>
                  <a:lnTo>
                    <a:pt x="129" y="1284"/>
                  </a:lnTo>
                  <a:lnTo>
                    <a:pt x="113" y="1265"/>
                  </a:lnTo>
                  <a:lnTo>
                    <a:pt x="99" y="1245"/>
                  </a:lnTo>
                  <a:lnTo>
                    <a:pt x="87" y="1222"/>
                  </a:lnTo>
                  <a:lnTo>
                    <a:pt x="77" y="1198"/>
                  </a:lnTo>
                  <a:lnTo>
                    <a:pt x="66" y="1174"/>
                  </a:lnTo>
                  <a:lnTo>
                    <a:pt x="57" y="1150"/>
                  </a:lnTo>
                  <a:lnTo>
                    <a:pt x="48" y="1083"/>
                  </a:lnTo>
                  <a:lnTo>
                    <a:pt x="47" y="1012"/>
                  </a:lnTo>
                  <a:lnTo>
                    <a:pt x="50" y="941"/>
                  </a:lnTo>
                  <a:lnTo>
                    <a:pt x="54" y="870"/>
                  </a:lnTo>
                  <a:lnTo>
                    <a:pt x="61" y="847"/>
                  </a:lnTo>
                  <a:lnTo>
                    <a:pt x="63" y="822"/>
                  </a:lnTo>
                  <a:lnTo>
                    <a:pt x="65" y="796"/>
                  </a:lnTo>
                  <a:lnTo>
                    <a:pt x="67" y="771"/>
                  </a:lnTo>
                  <a:lnTo>
                    <a:pt x="71" y="746"/>
                  </a:lnTo>
                  <a:lnTo>
                    <a:pt x="76" y="721"/>
                  </a:lnTo>
                  <a:lnTo>
                    <a:pt x="79" y="695"/>
                  </a:lnTo>
                  <a:lnTo>
                    <a:pt x="80" y="668"/>
                  </a:lnTo>
                  <a:lnTo>
                    <a:pt x="76" y="665"/>
                  </a:lnTo>
                  <a:lnTo>
                    <a:pt x="71" y="663"/>
                  </a:lnTo>
                  <a:lnTo>
                    <a:pt x="67" y="664"/>
                  </a:lnTo>
                  <a:lnTo>
                    <a:pt x="62" y="665"/>
                  </a:lnTo>
                  <a:lnTo>
                    <a:pt x="58" y="666"/>
                  </a:lnTo>
                  <a:lnTo>
                    <a:pt x="53" y="667"/>
                  </a:lnTo>
                  <a:lnTo>
                    <a:pt x="48" y="666"/>
                  </a:lnTo>
                  <a:lnTo>
                    <a:pt x="44" y="663"/>
                  </a:lnTo>
                  <a:lnTo>
                    <a:pt x="33" y="657"/>
                  </a:lnTo>
                  <a:lnTo>
                    <a:pt x="25" y="650"/>
                  </a:lnTo>
                  <a:lnTo>
                    <a:pt x="18" y="641"/>
                  </a:lnTo>
                  <a:lnTo>
                    <a:pt x="13" y="630"/>
                  </a:lnTo>
                  <a:lnTo>
                    <a:pt x="9" y="619"/>
                  </a:lnTo>
                  <a:lnTo>
                    <a:pt x="6" y="607"/>
                  </a:lnTo>
                  <a:lnTo>
                    <a:pt x="3" y="595"/>
                  </a:lnTo>
                  <a:lnTo>
                    <a:pt x="0" y="584"/>
                  </a:lnTo>
                  <a:lnTo>
                    <a:pt x="3" y="556"/>
                  </a:lnTo>
                  <a:lnTo>
                    <a:pt x="6" y="527"/>
                  </a:lnTo>
                  <a:lnTo>
                    <a:pt x="10" y="500"/>
                  </a:lnTo>
                  <a:lnTo>
                    <a:pt x="16" y="474"/>
                  </a:lnTo>
                  <a:lnTo>
                    <a:pt x="23" y="447"/>
                  </a:lnTo>
                  <a:lnTo>
                    <a:pt x="30" y="422"/>
                  </a:lnTo>
                  <a:lnTo>
                    <a:pt x="39" y="396"/>
                  </a:lnTo>
                  <a:lnTo>
                    <a:pt x="47" y="371"/>
                  </a:lnTo>
                  <a:lnTo>
                    <a:pt x="53" y="361"/>
                  </a:lnTo>
                  <a:lnTo>
                    <a:pt x="60" y="352"/>
                  </a:lnTo>
                  <a:lnTo>
                    <a:pt x="68" y="343"/>
                  </a:lnTo>
                  <a:lnTo>
                    <a:pt x="78" y="336"/>
                  </a:lnTo>
                  <a:lnTo>
                    <a:pt x="87" y="329"/>
                  </a:lnTo>
                  <a:lnTo>
                    <a:pt x="98" y="324"/>
                  </a:lnTo>
                  <a:lnTo>
                    <a:pt x="109" y="322"/>
                  </a:lnTo>
                  <a:lnTo>
                    <a:pt x="121" y="321"/>
                  </a:lnTo>
                  <a:lnTo>
                    <a:pt x="130" y="328"/>
                  </a:lnTo>
                  <a:lnTo>
                    <a:pt x="137" y="337"/>
                  </a:lnTo>
                  <a:lnTo>
                    <a:pt x="143" y="346"/>
                  </a:lnTo>
                  <a:lnTo>
                    <a:pt x="150" y="356"/>
                  </a:lnTo>
                  <a:lnTo>
                    <a:pt x="154" y="368"/>
                  </a:lnTo>
                  <a:lnTo>
                    <a:pt x="156" y="380"/>
                  </a:lnTo>
                  <a:lnTo>
                    <a:pt x="157" y="393"/>
                  </a:lnTo>
                  <a:lnTo>
                    <a:pt x="155" y="405"/>
                  </a:lnTo>
                  <a:lnTo>
                    <a:pt x="151" y="418"/>
                  </a:lnTo>
                  <a:lnTo>
                    <a:pt x="147" y="430"/>
                  </a:lnTo>
                  <a:lnTo>
                    <a:pt x="142" y="443"/>
                  </a:lnTo>
                  <a:lnTo>
                    <a:pt x="138" y="455"/>
                  </a:lnTo>
                  <a:lnTo>
                    <a:pt x="133" y="468"/>
                  </a:lnTo>
                  <a:lnTo>
                    <a:pt x="127" y="479"/>
                  </a:lnTo>
                  <a:lnTo>
                    <a:pt x="121" y="491"/>
                  </a:lnTo>
                  <a:lnTo>
                    <a:pt x="114" y="502"/>
                  </a:lnTo>
                  <a:lnTo>
                    <a:pt x="114" y="521"/>
                  </a:lnTo>
                  <a:lnTo>
                    <a:pt x="116" y="541"/>
                  </a:lnTo>
                  <a:lnTo>
                    <a:pt x="116" y="561"/>
                  </a:lnTo>
                  <a:lnTo>
                    <a:pt x="111" y="579"/>
                  </a:lnTo>
                  <a:lnTo>
                    <a:pt x="115" y="584"/>
                  </a:lnTo>
                  <a:lnTo>
                    <a:pt x="119" y="589"/>
                  </a:lnTo>
                  <a:lnTo>
                    <a:pt x="124" y="592"/>
                  </a:lnTo>
                  <a:lnTo>
                    <a:pt x="130" y="594"/>
                  </a:lnTo>
                  <a:lnTo>
                    <a:pt x="134" y="597"/>
                  </a:lnTo>
                  <a:lnTo>
                    <a:pt x="139" y="598"/>
                  </a:lnTo>
                  <a:lnTo>
                    <a:pt x="145" y="598"/>
                  </a:lnTo>
                  <a:lnTo>
                    <a:pt x="151" y="598"/>
                  </a:lnTo>
                  <a:lnTo>
                    <a:pt x="158" y="591"/>
                  </a:lnTo>
                  <a:lnTo>
                    <a:pt x="166" y="586"/>
                  </a:lnTo>
                  <a:lnTo>
                    <a:pt x="172" y="582"/>
                  </a:lnTo>
                  <a:lnTo>
                    <a:pt x="177" y="574"/>
                  </a:lnTo>
                  <a:lnTo>
                    <a:pt x="177" y="552"/>
                  </a:lnTo>
                  <a:lnTo>
                    <a:pt x="178" y="530"/>
                  </a:lnTo>
                  <a:lnTo>
                    <a:pt x="183" y="510"/>
                  </a:lnTo>
                  <a:lnTo>
                    <a:pt x="194" y="495"/>
                  </a:lnTo>
                  <a:lnTo>
                    <a:pt x="199" y="482"/>
                  </a:lnTo>
                  <a:lnTo>
                    <a:pt x="198" y="466"/>
                  </a:lnTo>
                  <a:lnTo>
                    <a:pt x="198" y="451"/>
                  </a:lnTo>
                  <a:lnTo>
                    <a:pt x="207" y="438"/>
                  </a:lnTo>
                  <a:lnTo>
                    <a:pt x="205" y="415"/>
                  </a:lnTo>
                  <a:lnTo>
                    <a:pt x="199" y="394"/>
                  </a:lnTo>
                  <a:lnTo>
                    <a:pt x="192" y="373"/>
                  </a:lnTo>
                  <a:lnTo>
                    <a:pt x="189" y="351"/>
                  </a:lnTo>
                  <a:lnTo>
                    <a:pt x="186" y="344"/>
                  </a:lnTo>
                  <a:lnTo>
                    <a:pt x="186" y="337"/>
                  </a:lnTo>
                  <a:lnTo>
                    <a:pt x="188" y="329"/>
                  </a:lnTo>
                  <a:lnTo>
                    <a:pt x="191" y="322"/>
                  </a:lnTo>
                  <a:lnTo>
                    <a:pt x="192" y="314"/>
                  </a:lnTo>
                  <a:lnTo>
                    <a:pt x="192" y="307"/>
                  </a:lnTo>
                  <a:lnTo>
                    <a:pt x="189" y="302"/>
                  </a:lnTo>
                  <a:lnTo>
                    <a:pt x="180" y="297"/>
                  </a:lnTo>
                  <a:lnTo>
                    <a:pt x="179" y="282"/>
                  </a:lnTo>
                  <a:lnTo>
                    <a:pt x="181" y="270"/>
                  </a:lnTo>
                  <a:lnTo>
                    <a:pt x="185" y="257"/>
                  </a:lnTo>
                  <a:lnTo>
                    <a:pt x="188" y="245"/>
                  </a:lnTo>
                  <a:lnTo>
                    <a:pt x="179" y="235"/>
                  </a:lnTo>
                  <a:lnTo>
                    <a:pt x="171" y="227"/>
                  </a:lnTo>
                  <a:lnTo>
                    <a:pt x="161" y="219"/>
                  </a:lnTo>
                  <a:lnTo>
                    <a:pt x="154" y="210"/>
                  </a:lnTo>
                  <a:lnTo>
                    <a:pt x="148" y="201"/>
                  </a:lnTo>
                  <a:lnTo>
                    <a:pt x="142" y="191"/>
                  </a:lnTo>
                  <a:lnTo>
                    <a:pt x="140" y="180"/>
                  </a:lnTo>
                  <a:lnTo>
                    <a:pt x="140" y="166"/>
                  </a:lnTo>
                  <a:lnTo>
                    <a:pt x="149" y="151"/>
                  </a:lnTo>
                  <a:lnTo>
                    <a:pt x="158" y="137"/>
                  </a:lnTo>
                  <a:lnTo>
                    <a:pt x="169" y="124"/>
                  </a:lnTo>
                  <a:lnTo>
                    <a:pt x="179" y="110"/>
                  </a:lnTo>
                  <a:lnTo>
                    <a:pt x="190" y="96"/>
                  </a:lnTo>
                  <a:lnTo>
                    <a:pt x="202" y="84"/>
                  </a:lnTo>
                  <a:lnTo>
                    <a:pt x="214" y="73"/>
                  </a:lnTo>
                  <a:lnTo>
                    <a:pt x="228" y="61"/>
                  </a:lnTo>
                  <a:lnTo>
                    <a:pt x="241" y="51"/>
                  </a:lnTo>
                  <a:lnTo>
                    <a:pt x="256" y="42"/>
                  </a:lnTo>
                  <a:lnTo>
                    <a:pt x="270" y="33"/>
                  </a:lnTo>
                  <a:lnTo>
                    <a:pt x="285" y="26"/>
                  </a:lnTo>
                  <a:lnTo>
                    <a:pt x="301" y="20"/>
                  </a:lnTo>
                  <a:lnTo>
                    <a:pt x="317" y="14"/>
                  </a:lnTo>
                  <a:lnTo>
                    <a:pt x="334" y="11"/>
                  </a:lnTo>
                  <a:lnTo>
                    <a:pt x="351" y="9"/>
                  </a:lnTo>
                  <a:lnTo>
                    <a:pt x="366" y="5"/>
                  </a:lnTo>
                  <a:lnTo>
                    <a:pt x="381" y="3"/>
                  </a:lnTo>
                  <a:lnTo>
                    <a:pt x="395" y="2"/>
                  </a:lnTo>
                  <a:lnTo>
                    <a:pt x="410" y="1"/>
                  </a:lnTo>
                  <a:lnTo>
                    <a:pt x="426" y="0"/>
                  </a:lnTo>
                  <a:lnTo>
                    <a:pt x="441" y="0"/>
                  </a:lnTo>
                  <a:lnTo>
                    <a:pt x="457" y="1"/>
                  </a:lnTo>
                  <a:lnTo>
                    <a:pt x="472" y="2"/>
                  </a:lnTo>
                  <a:lnTo>
                    <a:pt x="487" y="4"/>
                  </a:lnTo>
                  <a:lnTo>
                    <a:pt x="502" y="6"/>
                  </a:lnTo>
                  <a:lnTo>
                    <a:pt x="517" y="10"/>
                  </a:lnTo>
                  <a:lnTo>
                    <a:pt x="532" y="13"/>
                  </a:lnTo>
                  <a:lnTo>
                    <a:pt x="547" y="18"/>
                  </a:lnTo>
                  <a:lnTo>
                    <a:pt x="561" y="22"/>
                  </a:lnTo>
                  <a:lnTo>
                    <a:pt x="574" y="28"/>
                  </a:lnTo>
                  <a:lnTo>
                    <a:pt x="588" y="34"/>
                  </a:lnTo>
                  <a:close/>
                </a:path>
              </a:pathLst>
            </a:custGeom>
            <a:solidFill>
              <a:srgbClr val="EAC1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1B6AFD5C-2C7A-4E1F-91C1-FC663B85A85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0" y="50"/>
              <a:ext cx="44" cy="33"/>
            </a:xfrm>
            <a:custGeom>
              <a:avLst/>
              <a:gdLst>
                <a:gd name="T0" fmla="*/ 100 w 132"/>
                <a:gd name="T1" fmla="*/ 21 h 99"/>
                <a:gd name="T2" fmla="*/ 102 w 132"/>
                <a:gd name="T3" fmla="*/ 29 h 99"/>
                <a:gd name="T4" fmla="*/ 105 w 132"/>
                <a:gd name="T5" fmla="*/ 38 h 99"/>
                <a:gd name="T6" fmla="*/ 107 w 132"/>
                <a:gd name="T7" fmla="*/ 46 h 99"/>
                <a:gd name="T8" fmla="*/ 106 w 132"/>
                <a:gd name="T9" fmla="*/ 55 h 99"/>
                <a:gd name="T10" fmla="*/ 111 w 132"/>
                <a:gd name="T11" fmla="*/ 61 h 99"/>
                <a:gd name="T12" fmla="*/ 116 w 132"/>
                <a:gd name="T13" fmla="*/ 65 h 99"/>
                <a:gd name="T14" fmla="*/ 121 w 132"/>
                <a:gd name="T15" fmla="*/ 70 h 99"/>
                <a:gd name="T16" fmla="*/ 126 w 132"/>
                <a:gd name="T17" fmla="*/ 74 h 99"/>
                <a:gd name="T18" fmla="*/ 130 w 132"/>
                <a:gd name="T19" fmla="*/ 79 h 99"/>
                <a:gd name="T20" fmla="*/ 132 w 132"/>
                <a:gd name="T21" fmla="*/ 85 h 99"/>
                <a:gd name="T22" fmla="*/ 131 w 132"/>
                <a:gd name="T23" fmla="*/ 92 h 99"/>
                <a:gd name="T24" fmla="*/ 125 w 132"/>
                <a:gd name="T25" fmla="*/ 99 h 99"/>
                <a:gd name="T26" fmla="*/ 117 w 132"/>
                <a:gd name="T27" fmla="*/ 95 h 99"/>
                <a:gd name="T28" fmla="*/ 109 w 132"/>
                <a:gd name="T29" fmla="*/ 89 h 99"/>
                <a:gd name="T30" fmla="*/ 102 w 132"/>
                <a:gd name="T31" fmla="*/ 82 h 99"/>
                <a:gd name="T32" fmla="*/ 96 w 132"/>
                <a:gd name="T33" fmla="*/ 76 h 99"/>
                <a:gd name="T34" fmla="*/ 90 w 132"/>
                <a:gd name="T35" fmla="*/ 68 h 99"/>
                <a:gd name="T36" fmla="*/ 85 w 132"/>
                <a:gd name="T37" fmla="*/ 58 h 99"/>
                <a:gd name="T38" fmla="*/ 82 w 132"/>
                <a:gd name="T39" fmla="*/ 49 h 99"/>
                <a:gd name="T40" fmla="*/ 79 w 132"/>
                <a:gd name="T41" fmla="*/ 40 h 99"/>
                <a:gd name="T42" fmla="*/ 75 w 132"/>
                <a:gd name="T43" fmla="*/ 35 h 99"/>
                <a:gd name="T44" fmla="*/ 69 w 132"/>
                <a:gd name="T45" fmla="*/ 32 h 99"/>
                <a:gd name="T46" fmla="*/ 64 w 132"/>
                <a:gd name="T47" fmla="*/ 32 h 99"/>
                <a:gd name="T48" fmla="*/ 59 w 132"/>
                <a:gd name="T49" fmla="*/ 33 h 99"/>
                <a:gd name="T50" fmla="*/ 53 w 132"/>
                <a:gd name="T51" fmla="*/ 37 h 99"/>
                <a:gd name="T52" fmla="*/ 48 w 132"/>
                <a:gd name="T53" fmla="*/ 39 h 99"/>
                <a:gd name="T54" fmla="*/ 43 w 132"/>
                <a:gd name="T55" fmla="*/ 43 h 99"/>
                <a:gd name="T56" fmla="*/ 37 w 132"/>
                <a:gd name="T57" fmla="*/ 44 h 99"/>
                <a:gd name="T58" fmla="*/ 34 w 132"/>
                <a:gd name="T59" fmla="*/ 47 h 99"/>
                <a:gd name="T60" fmla="*/ 31 w 132"/>
                <a:gd name="T61" fmla="*/ 52 h 99"/>
                <a:gd name="T62" fmla="*/ 27 w 132"/>
                <a:gd name="T63" fmla="*/ 55 h 99"/>
                <a:gd name="T64" fmla="*/ 22 w 132"/>
                <a:gd name="T65" fmla="*/ 57 h 99"/>
                <a:gd name="T66" fmla="*/ 16 w 132"/>
                <a:gd name="T67" fmla="*/ 61 h 99"/>
                <a:gd name="T68" fmla="*/ 11 w 132"/>
                <a:gd name="T69" fmla="*/ 63 h 99"/>
                <a:gd name="T70" fmla="*/ 6 w 132"/>
                <a:gd name="T71" fmla="*/ 64 h 99"/>
                <a:gd name="T72" fmla="*/ 0 w 132"/>
                <a:gd name="T73" fmla="*/ 65 h 99"/>
                <a:gd name="T74" fmla="*/ 8 w 132"/>
                <a:gd name="T75" fmla="*/ 57 h 99"/>
                <a:gd name="T76" fmla="*/ 15 w 132"/>
                <a:gd name="T77" fmla="*/ 51 h 99"/>
                <a:gd name="T78" fmla="*/ 21 w 132"/>
                <a:gd name="T79" fmla="*/ 41 h 99"/>
                <a:gd name="T80" fmla="*/ 19 w 132"/>
                <a:gd name="T81" fmla="*/ 30 h 99"/>
                <a:gd name="T82" fmla="*/ 24 w 132"/>
                <a:gd name="T83" fmla="*/ 25 h 99"/>
                <a:gd name="T84" fmla="*/ 29 w 132"/>
                <a:gd name="T85" fmla="*/ 23 h 99"/>
                <a:gd name="T86" fmla="*/ 34 w 132"/>
                <a:gd name="T87" fmla="*/ 22 h 99"/>
                <a:gd name="T88" fmla="*/ 40 w 132"/>
                <a:gd name="T89" fmla="*/ 20 h 99"/>
                <a:gd name="T90" fmla="*/ 45 w 132"/>
                <a:gd name="T91" fmla="*/ 19 h 99"/>
                <a:gd name="T92" fmla="*/ 49 w 132"/>
                <a:gd name="T93" fmla="*/ 16 h 99"/>
                <a:gd name="T94" fmla="*/ 52 w 132"/>
                <a:gd name="T95" fmla="*/ 13 h 99"/>
                <a:gd name="T96" fmla="*/ 54 w 132"/>
                <a:gd name="T97" fmla="*/ 7 h 99"/>
                <a:gd name="T98" fmla="*/ 60 w 132"/>
                <a:gd name="T99" fmla="*/ 4 h 99"/>
                <a:gd name="T100" fmla="*/ 66 w 132"/>
                <a:gd name="T101" fmla="*/ 2 h 99"/>
                <a:gd name="T102" fmla="*/ 72 w 132"/>
                <a:gd name="T103" fmla="*/ 0 h 99"/>
                <a:gd name="T104" fmla="*/ 80 w 132"/>
                <a:gd name="T105" fmla="*/ 2 h 99"/>
                <a:gd name="T106" fmla="*/ 87 w 132"/>
                <a:gd name="T107" fmla="*/ 4 h 99"/>
                <a:gd name="T108" fmla="*/ 93 w 132"/>
                <a:gd name="T109" fmla="*/ 7 h 99"/>
                <a:gd name="T110" fmla="*/ 97 w 132"/>
                <a:gd name="T111" fmla="*/ 13 h 99"/>
                <a:gd name="T112" fmla="*/ 100 w 132"/>
                <a:gd name="T113" fmla="*/ 21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32" h="99">
                  <a:moveTo>
                    <a:pt x="100" y="21"/>
                  </a:moveTo>
                  <a:lnTo>
                    <a:pt x="102" y="29"/>
                  </a:lnTo>
                  <a:lnTo>
                    <a:pt x="105" y="38"/>
                  </a:lnTo>
                  <a:lnTo>
                    <a:pt x="107" y="46"/>
                  </a:lnTo>
                  <a:lnTo>
                    <a:pt x="106" y="55"/>
                  </a:lnTo>
                  <a:lnTo>
                    <a:pt x="111" y="61"/>
                  </a:lnTo>
                  <a:lnTo>
                    <a:pt x="116" y="65"/>
                  </a:lnTo>
                  <a:lnTo>
                    <a:pt x="121" y="70"/>
                  </a:lnTo>
                  <a:lnTo>
                    <a:pt x="126" y="74"/>
                  </a:lnTo>
                  <a:lnTo>
                    <a:pt x="130" y="79"/>
                  </a:lnTo>
                  <a:lnTo>
                    <a:pt x="132" y="85"/>
                  </a:lnTo>
                  <a:lnTo>
                    <a:pt x="131" y="92"/>
                  </a:lnTo>
                  <a:lnTo>
                    <a:pt x="125" y="99"/>
                  </a:lnTo>
                  <a:lnTo>
                    <a:pt x="117" y="95"/>
                  </a:lnTo>
                  <a:lnTo>
                    <a:pt x="109" y="89"/>
                  </a:lnTo>
                  <a:lnTo>
                    <a:pt x="102" y="82"/>
                  </a:lnTo>
                  <a:lnTo>
                    <a:pt x="96" y="76"/>
                  </a:lnTo>
                  <a:lnTo>
                    <a:pt x="90" y="68"/>
                  </a:lnTo>
                  <a:lnTo>
                    <a:pt x="85" y="58"/>
                  </a:lnTo>
                  <a:lnTo>
                    <a:pt x="82" y="49"/>
                  </a:lnTo>
                  <a:lnTo>
                    <a:pt x="79" y="40"/>
                  </a:lnTo>
                  <a:lnTo>
                    <a:pt x="75" y="35"/>
                  </a:lnTo>
                  <a:lnTo>
                    <a:pt x="69" y="32"/>
                  </a:lnTo>
                  <a:lnTo>
                    <a:pt x="64" y="32"/>
                  </a:lnTo>
                  <a:lnTo>
                    <a:pt x="59" y="33"/>
                  </a:lnTo>
                  <a:lnTo>
                    <a:pt x="53" y="37"/>
                  </a:lnTo>
                  <a:lnTo>
                    <a:pt x="48" y="39"/>
                  </a:lnTo>
                  <a:lnTo>
                    <a:pt x="43" y="43"/>
                  </a:lnTo>
                  <a:lnTo>
                    <a:pt x="37" y="44"/>
                  </a:lnTo>
                  <a:lnTo>
                    <a:pt x="34" y="47"/>
                  </a:lnTo>
                  <a:lnTo>
                    <a:pt x="31" y="52"/>
                  </a:lnTo>
                  <a:lnTo>
                    <a:pt x="27" y="55"/>
                  </a:lnTo>
                  <a:lnTo>
                    <a:pt x="22" y="57"/>
                  </a:lnTo>
                  <a:lnTo>
                    <a:pt x="16" y="61"/>
                  </a:lnTo>
                  <a:lnTo>
                    <a:pt x="11" y="63"/>
                  </a:lnTo>
                  <a:lnTo>
                    <a:pt x="6" y="64"/>
                  </a:lnTo>
                  <a:lnTo>
                    <a:pt x="0" y="65"/>
                  </a:lnTo>
                  <a:lnTo>
                    <a:pt x="8" y="57"/>
                  </a:lnTo>
                  <a:lnTo>
                    <a:pt x="15" y="51"/>
                  </a:lnTo>
                  <a:lnTo>
                    <a:pt x="21" y="41"/>
                  </a:lnTo>
                  <a:lnTo>
                    <a:pt x="19" y="30"/>
                  </a:lnTo>
                  <a:lnTo>
                    <a:pt x="24" y="25"/>
                  </a:lnTo>
                  <a:lnTo>
                    <a:pt x="29" y="23"/>
                  </a:lnTo>
                  <a:lnTo>
                    <a:pt x="34" y="22"/>
                  </a:lnTo>
                  <a:lnTo>
                    <a:pt x="40" y="20"/>
                  </a:lnTo>
                  <a:lnTo>
                    <a:pt x="45" y="19"/>
                  </a:lnTo>
                  <a:lnTo>
                    <a:pt x="49" y="16"/>
                  </a:lnTo>
                  <a:lnTo>
                    <a:pt x="52" y="13"/>
                  </a:lnTo>
                  <a:lnTo>
                    <a:pt x="54" y="7"/>
                  </a:lnTo>
                  <a:lnTo>
                    <a:pt x="60" y="4"/>
                  </a:lnTo>
                  <a:lnTo>
                    <a:pt x="66" y="2"/>
                  </a:lnTo>
                  <a:lnTo>
                    <a:pt x="72" y="0"/>
                  </a:lnTo>
                  <a:lnTo>
                    <a:pt x="80" y="2"/>
                  </a:lnTo>
                  <a:lnTo>
                    <a:pt x="87" y="4"/>
                  </a:lnTo>
                  <a:lnTo>
                    <a:pt x="93" y="7"/>
                  </a:lnTo>
                  <a:lnTo>
                    <a:pt x="97" y="13"/>
                  </a:lnTo>
                  <a:lnTo>
                    <a:pt x="100" y="2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FE45F873-C9B9-4953-9ACF-598E02B9899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8" y="52"/>
              <a:ext cx="33" cy="28"/>
            </a:xfrm>
            <a:custGeom>
              <a:avLst/>
              <a:gdLst>
                <a:gd name="T0" fmla="*/ 70 w 97"/>
                <a:gd name="T1" fmla="*/ 19 h 84"/>
                <a:gd name="T2" fmla="*/ 73 w 97"/>
                <a:gd name="T3" fmla="*/ 27 h 84"/>
                <a:gd name="T4" fmla="*/ 74 w 97"/>
                <a:gd name="T5" fmla="*/ 35 h 84"/>
                <a:gd name="T6" fmla="*/ 75 w 97"/>
                <a:gd name="T7" fmla="*/ 43 h 84"/>
                <a:gd name="T8" fmla="*/ 76 w 97"/>
                <a:gd name="T9" fmla="*/ 51 h 84"/>
                <a:gd name="T10" fmla="*/ 79 w 97"/>
                <a:gd name="T11" fmla="*/ 60 h 84"/>
                <a:gd name="T12" fmla="*/ 88 w 97"/>
                <a:gd name="T13" fmla="*/ 66 h 84"/>
                <a:gd name="T14" fmla="*/ 95 w 97"/>
                <a:gd name="T15" fmla="*/ 74 h 84"/>
                <a:gd name="T16" fmla="*/ 97 w 97"/>
                <a:gd name="T17" fmla="*/ 84 h 84"/>
                <a:gd name="T18" fmla="*/ 90 w 97"/>
                <a:gd name="T19" fmla="*/ 79 h 84"/>
                <a:gd name="T20" fmla="*/ 83 w 97"/>
                <a:gd name="T21" fmla="*/ 71 h 84"/>
                <a:gd name="T22" fmla="*/ 76 w 97"/>
                <a:gd name="T23" fmla="*/ 63 h 84"/>
                <a:gd name="T24" fmla="*/ 69 w 97"/>
                <a:gd name="T25" fmla="*/ 57 h 84"/>
                <a:gd name="T26" fmla="*/ 67 w 97"/>
                <a:gd name="T27" fmla="*/ 47 h 84"/>
                <a:gd name="T28" fmla="*/ 62 w 97"/>
                <a:gd name="T29" fmla="*/ 37 h 84"/>
                <a:gd name="T30" fmla="*/ 57 w 97"/>
                <a:gd name="T31" fmla="*/ 27 h 84"/>
                <a:gd name="T32" fmla="*/ 51 w 97"/>
                <a:gd name="T33" fmla="*/ 19 h 84"/>
                <a:gd name="T34" fmla="*/ 44 w 97"/>
                <a:gd name="T35" fmla="*/ 19 h 84"/>
                <a:gd name="T36" fmla="*/ 38 w 97"/>
                <a:gd name="T37" fmla="*/ 19 h 84"/>
                <a:gd name="T38" fmla="*/ 32 w 97"/>
                <a:gd name="T39" fmla="*/ 19 h 84"/>
                <a:gd name="T40" fmla="*/ 24 w 97"/>
                <a:gd name="T41" fmla="*/ 21 h 84"/>
                <a:gd name="T42" fmla="*/ 17 w 97"/>
                <a:gd name="T43" fmla="*/ 23 h 84"/>
                <a:gd name="T44" fmla="*/ 10 w 97"/>
                <a:gd name="T45" fmla="*/ 26 h 84"/>
                <a:gd name="T46" fmla="*/ 5 w 97"/>
                <a:gd name="T47" fmla="*/ 31 h 84"/>
                <a:gd name="T48" fmla="*/ 0 w 97"/>
                <a:gd name="T49" fmla="*/ 38 h 84"/>
                <a:gd name="T50" fmla="*/ 2 w 97"/>
                <a:gd name="T51" fmla="*/ 31 h 84"/>
                <a:gd name="T52" fmla="*/ 6 w 97"/>
                <a:gd name="T53" fmla="*/ 25 h 84"/>
                <a:gd name="T54" fmla="*/ 11 w 97"/>
                <a:gd name="T55" fmla="*/ 23 h 84"/>
                <a:gd name="T56" fmla="*/ 18 w 97"/>
                <a:gd name="T57" fmla="*/ 19 h 84"/>
                <a:gd name="T58" fmla="*/ 24 w 97"/>
                <a:gd name="T59" fmla="*/ 17 h 84"/>
                <a:gd name="T60" fmla="*/ 31 w 97"/>
                <a:gd name="T61" fmla="*/ 15 h 84"/>
                <a:gd name="T62" fmla="*/ 35 w 97"/>
                <a:gd name="T63" fmla="*/ 10 h 84"/>
                <a:gd name="T64" fmla="*/ 39 w 97"/>
                <a:gd name="T65" fmla="*/ 5 h 84"/>
                <a:gd name="T66" fmla="*/ 50 w 97"/>
                <a:gd name="T67" fmla="*/ 0 h 84"/>
                <a:gd name="T68" fmla="*/ 58 w 97"/>
                <a:gd name="T69" fmla="*/ 3 h 84"/>
                <a:gd name="T70" fmla="*/ 65 w 97"/>
                <a:gd name="T71" fmla="*/ 10 h 84"/>
                <a:gd name="T72" fmla="*/ 70 w 97"/>
                <a:gd name="T73" fmla="*/ 1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7" h="84">
                  <a:moveTo>
                    <a:pt x="70" y="19"/>
                  </a:moveTo>
                  <a:lnTo>
                    <a:pt x="73" y="27"/>
                  </a:lnTo>
                  <a:lnTo>
                    <a:pt x="74" y="35"/>
                  </a:lnTo>
                  <a:lnTo>
                    <a:pt x="75" y="43"/>
                  </a:lnTo>
                  <a:lnTo>
                    <a:pt x="76" y="51"/>
                  </a:lnTo>
                  <a:lnTo>
                    <a:pt x="79" y="60"/>
                  </a:lnTo>
                  <a:lnTo>
                    <a:pt x="88" y="66"/>
                  </a:lnTo>
                  <a:lnTo>
                    <a:pt x="95" y="74"/>
                  </a:lnTo>
                  <a:lnTo>
                    <a:pt x="97" y="84"/>
                  </a:lnTo>
                  <a:lnTo>
                    <a:pt x="90" y="79"/>
                  </a:lnTo>
                  <a:lnTo>
                    <a:pt x="83" y="71"/>
                  </a:lnTo>
                  <a:lnTo>
                    <a:pt x="76" y="63"/>
                  </a:lnTo>
                  <a:lnTo>
                    <a:pt x="69" y="57"/>
                  </a:lnTo>
                  <a:lnTo>
                    <a:pt x="67" y="47"/>
                  </a:lnTo>
                  <a:lnTo>
                    <a:pt x="62" y="37"/>
                  </a:lnTo>
                  <a:lnTo>
                    <a:pt x="57" y="27"/>
                  </a:lnTo>
                  <a:lnTo>
                    <a:pt x="51" y="19"/>
                  </a:lnTo>
                  <a:lnTo>
                    <a:pt x="44" y="19"/>
                  </a:lnTo>
                  <a:lnTo>
                    <a:pt x="38" y="19"/>
                  </a:lnTo>
                  <a:lnTo>
                    <a:pt x="32" y="19"/>
                  </a:lnTo>
                  <a:lnTo>
                    <a:pt x="24" y="21"/>
                  </a:lnTo>
                  <a:lnTo>
                    <a:pt x="17" y="23"/>
                  </a:lnTo>
                  <a:lnTo>
                    <a:pt x="10" y="26"/>
                  </a:lnTo>
                  <a:lnTo>
                    <a:pt x="5" y="31"/>
                  </a:lnTo>
                  <a:lnTo>
                    <a:pt x="0" y="38"/>
                  </a:lnTo>
                  <a:lnTo>
                    <a:pt x="2" y="31"/>
                  </a:lnTo>
                  <a:lnTo>
                    <a:pt x="6" y="25"/>
                  </a:lnTo>
                  <a:lnTo>
                    <a:pt x="11" y="23"/>
                  </a:lnTo>
                  <a:lnTo>
                    <a:pt x="18" y="19"/>
                  </a:lnTo>
                  <a:lnTo>
                    <a:pt x="24" y="17"/>
                  </a:lnTo>
                  <a:lnTo>
                    <a:pt x="31" y="15"/>
                  </a:lnTo>
                  <a:lnTo>
                    <a:pt x="35" y="10"/>
                  </a:lnTo>
                  <a:lnTo>
                    <a:pt x="39" y="5"/>
                  </a:lnTo>
                  <a:lnTo>
                    <a:pt x="50" y="0"/>
                  </a:lnTo>
                  <a:lnTo>
                    <a:pt x="58" y="3"/>
                  </a:lnTo>
                  <a:lnTo>
                    <a:pt x="65" y="10"/>
                  </a:lnTo>
                  <a:lnTo>
                    <a:pt x="70" y="19"/>
                  </a:lnTo>
                  <a:close/>
                </a:path>
              </a:pathLst>
            </a:custGeom>
            <a:solidFill>
              <a:srgbClr val="F25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AEFB736E-02F0-436F-BF2F-2F7410CFEFCB}"/>
                </a:ext>
              </a:extLst>
            </p:cNvPr>
            <p:cNvSpPr>
              <a:spLocks/>
            </p:cNvSpPr>
            <p:nvPr/>
          </p:nvSpPr>
          <p:spPr bwMode="auto">
            <a:xfrm>
              <a:off x="4951" y="58"/>
              <a:ext cx="43" cy="32"/>
            </a:xfrm>
            <a:custGeom>
              <a:avLst/>
              <a:gdLst>
                <a:gd name="T0" fmla="*/ 58 w 131"/>
                <a:gd name="T1" fmla="*/ 30 h 96"/>
                <a:gd name="T2" fmla="*/ 63 w 131"/>
                <a:gd name="T3" fmla="*/ 29 h 96"/>
                <a:gd name="T4" fmla="*/ 68 w 131"/>
                <a:gd name="T5" fmla="*/ 29 h 96"/>
                <a:gd name="T6" fmla="*/ 73 w 131"/>
                <a:gd name="T7" fmla="*/ 29 h 96"/>
                <a:gd name="T8" fmla="*/ 79 w 131"/>
                <a:gd name="T9" fmla="*/ 29 h 96"/>
                <a:gd name="T10" fmla="*/ 83 w 131"/>
                <a:gd name="T11" fmla="*/ 30 h 96"/>
                <a:gd name="T12" fmla="*/ 87 w 131"/>
                <a:gd name="T13" fmla="*/ 32 h 96"/>
                <a:gd name="T14" fmla="*/ 89 w 131"/>
                <a:gd name="T15" fmla="*/ 36 h 96"/>
                <a:gd name="T16" fmla="*/ 90 w 131"/>
                <a:gd name="T17" fmla="*/ 41 h 96"/>
                <a:gd name="T18" fmla="*/ 90 w 131"/>
                <a:gd name="T19" fmla="*/ 45 h 96"/>
                <a:gd name="T20" fmla="*/ 97 w 131"/>
                <a:gd name="T21" fmla="*/ 49 h 96"/>
                <a:gd name="T22" fmla="*/ 103 w 131"/>
                <a:gd name="T23" fmla="*/ 54 h 96"/>
                <a:gd name="T24" fmla="*/ 111 w 131"/>
                <a:gd name="T25" fmla="*/ 59 h 96"/>
                <a:gd name="T26" fmla="*/ 119 w 131"/>
                <a:gd name="T27" fmla="*/ 62 h 96"/>
                <a:gd name="T28" fmla="*/ 124 w 131"/>
                <a:gd name="T29" fmla="*/ 67 h 96"/>
                <a:gd name="T30" fmla="*/ 129 w 131"/>
                <a:gd name="T31" fmla="*/ 72 h 96"/>
                <a:gd name="T32" fmla="*/ 131 w 131"/>
                <a:gd name="T33" fmla="*/ 79 h 96"/>
                <a:gd name="T34" fmla="*/ 130 w 131"/>
                <a:gd name="T35" fmla="*/ 88 h 96"/>
                <a:gd name="T36" fmla="*/ 125 w 131"/>
                <a:gd name="T37" fmla="*/ 90 h 96"/>
                <a:gd name="T38" fmla="*/ 122 w 131"/>
                <a:gd name="T39" fmla="*/ 94 h 96"/>
                <a:gd name="T40" fmla="*/ 118 w 131"/>
                <a:gd name="T41" fmla="*/ 96 h 96"/>
                <a:gd name="T42" fmla="*/ 112 w 131"/>
                <a:gd name="T43" fmla="*/ 96 h 96"/>
                <a:gd name="T44" fmla="*/ 107 w 131"/>
                <a:gd name="T45" fmla="*/ 92 h 96"/>
                <a:gd name="T46" fmla="*/ 102 w 131"/>
                <a:gd name="T47" fmla="*/ 86 h 96"/>
                <a:gd name="T48" fmla="*/ 98 w 131"/>
                <a:gd name="T49" fmla="*/ 80 h 96"/>
                <a:gd name="T50" fmla="*/ 92 w 131"/>
                <a:gd name="T51" fmla="*/ 73 h 96"/>
                <a:gd name="T52" fmla="*/ 87 w 131"/>
                <a:gd name="T53" fmla="*/ 69 h 96"/>
                <a:gd name="T54" fmla="*/ 82 w 131"/>
                <a:gd name="T55" fmla="*/ 65 h 96"/>
                <a:gd name="T56" fmla="*/ 74 w 131"/>
                <a:gd name="T57" fmla="*/ 64 h 96"/>
                <a:gd name="T58" fmla="*/ 66 w 131"/>
                <a:gd name="T59" fmla="*/ 67 h 96"/>
                <a:gd name="T60" fmla="*/ 66 w 131"/>
                <a:gd name="T61" fmla="*/ 65 h 96"/>
                <a:gd name="T62" fmla="*/ 65 w 131"/>
                <a:gd name="T63" fmla="*/ 64 h 96"/>
                <a:gd name="T64" fmla="*/ 63 w 131"/>
                <a:gd name="T65" fmla="*/ 63 h 96"/>
                <a:gd name="T66" fmla="*/ 62 w 131"/>
                <a:gd name="T67" fmla="*/ 63 h 96"/>
                <a:gd name="T68" fmla="*/ 56 w 131"/>
                <a:gd name="T69" fmla="*/ 61 h 96"/>
                <a:gd name="T70" fmla="*/ 52 w 131"/>
                <a:gd name="T71" fmla="*/ 56 h 96"/>
                <a:gd name="T72" fmla="*/ 48 w 131"/>
                <a:gd name="T73" fmla="*/ 51 h 96"/>
                <a:gd name="T74" fmla="*/ 41 w 131"/>
                <a:gd name="T75" fmla="*/ 47 h 96"/>
                <a:gd name="T76" fmla="*/ 35 w 131"/>
                <a:gd name="T77" fmla="*/ 49 h 96"/>
                <a:gd name="T78" fmla="*/ 29 w 131"/>
                <a:gd name="T79" fmla="*/ 53 h 96"/>
                <a:gd name="T80" fmla="*/ 22 w 131"/>
                <a:gd name="T81" fmla="*/ 56 h 96"/>
                <a:gd name="T82" fmla="*/ 15 w 131"/>
                <a:gd name="T83" fmla="*/ 57 h 96"/>
                <a:gd name="T84" fmla="*/ 9 w 131"/>
                <a:gd name="T85" fmla="*/ 53 h 96"/>
                <a:gd name="T86" fmla="*/ 3 w 131"/>
                <a:gd name="T87" fmla="*/ 46 h 96"/>
                <a:gd name="T88" fmla="*/ 0 w 131"/>
                <a:gd name="T89" fmla="*/ 38 h 96"/>
                <a:gd name="T90" fmla="*/ 0 w 131"/>
                <a:gd name="T91" fmla="*/ 30 h 96"/>
                <a:gd name="T92" fmla="*/ 3 w 131"/>
                <a:gd name="T93" fmla="*/ 19 h 96"/>
                <a:gd name="T94" fmla="*/ 12 w 131"/>
                <a:gd name="T95" fmla="*/ 12 h 96"/>
                <a:gd name="T96" fmla="*/ 21 w 131"/>
                <a:gd name="T97" fmla="*/ 7 h 96"/>
                <a:gd name="T98" fmla="*/ 29 w 131"/>
                <a:gd name="T99" fmla="*/ 0 h 96"/>
                <a:gd name="T100" fmla="*/ 38 w 131"/>
                <a:gd name="T101" fmla="*/ 4 h 96"/>
                <a:gd name="T102" fmla="*/ 47 w 131"/>
                <a:gd name="T103" fmla="*/ 11 h 96"/>
                <a:gd name="T104" fmla="*/ 53 w 131"/>
                <a:gd name="T105" fmla="*/ 20 h 96"/>
                <a:gd name="T106" fmla="*/ 58 w 131"/>
                <a:gd name="T107" fmla="*/ 3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96">
                  <a:moveTo>
                    <a:pt x="58" y="30"/>
                  </a:moveTo>
                  <a:lnTo>
                    <a:pt x="63" y="29"/>
                  </a:lnTo>
                  <a:lnTo>
                    <a:pt x="68" y="29"/>
                  </a:lnTo>
                  <a:lnTo>
                    <a:pt x="73" y="29"/>
                  </a:lnTo>
                  <a:lnTo>
                    <a:pt x="79" y="29"/>
                  </a:lnTo>
                  <a:lnTo>
                    <a:pt x="83" y="30"/>
                  </a:lnTo>
                  <a:lnTo>
                    <a:pt x="87" y="32"/>
                  </a:lnTo>
                  <a:lnTo>
                    <a:pt x="89" y="36"/>
                  </a:lnTo>
                  <a:lnTo>
                    <a:pt x="90" y="41"/>
                  </a:lnTo>
                  <a:lnTo>
                    <a:pt x="90" y="45"/>
                  </a:lnTo>
                  <a:lnTo>
                    <a:pt x="97" y="49"/>
                  </a:lnTo>
                  <a:lnTo>
                    <a:pt x="103" y="54"/>
                  </a:lnTo>
                  <a:lnTo>
                    <a:pt x="111" y="59"/>
                  </a:lnTo>
                  <a:lnTo>
                    <a:pt x="119" y="62"/>
                  </a:lnTo>
                  <a:lnTo>
                    <a:pt x="124" y="67"/>
                  </a:lnTo>
                  <a:lnTo>
                    <a:pt x="129" y="72"/>
                  </a:lnTo>
                  <a:lnTo>
                    <a:pt x="131" y="79"/>
                  </a:lnTo>
                  <a:lnTo>
                    <a:pt x="130" y="88"/>
                  </a:lnTo>
                  <a:lnTo>
                    <a:pt x="125" y="90"/>
                  </a:lnTo>
                  <a:lnTo>
                    <a:pt x="122" y="94"/>
                  </a:lnTo>
                  <a:lnTo>
                    <a:pt x="118" y="96"/>
                  </a:lnTo>
                  <a:lnTo>
                    <a:pt x="112" y="96"/>
                  </a:lnTo>
                  <a:lnTo>
                    <a:pt x="107" y="92"/>
                  </a:lnTo>
                  <a:lnTo>
                    <a:pt x="102" y="86"/>
                  </a:lnTo>
                  <a:lnTo>
                    <a:pt x="98" y="80"/>
                  </a:lnTo>
                  <a:lnTo>
                    <a:pt x="92" y="73"/>
                  </a:lnTo>
                  <a:lnTo>
                    <a:pt x="87" y="69"/>
                  </a:lnTo>
                  <a:lnTo>
                    <a:pt x="82" y="65"/>
                  </a:lnTo>
                  <a:lnTo>
                    <a:pt x="74" y="64"/>
                  </a:lnTo>
                  <a:lnTo>
                    <a:pt x="66" y="67"/>
                  </a:lnTo>
                  <a:lnTo>
                    <a:pt x="66" y="65"/>
                  </a:lnTo>
                  <a:lnTo>
                    <a:pt x="65" y="64"/>
                  </a:lnTo>
                  <a:lnTo>
                    <a:pt x="63" y="63"/>
                  </a:lnTo>
                  <a:lnTo>
                    <a:pt x="62" y="63"/>
                  </a:lnTo>
                  <a:lnTo>
                    <a:pt x="56" y="61"/>
                  </a:lnTo>
                  <a:lnTo>
                    <a:pt x="52" y="56"/>
                  </a:lnTo>
                  <a:lnTo>
                    <a:pt x="48" y="51"/>
                  </a:lnTo>
                  <a:lnTo>
                    <a:pt x="41" y="47"/>
                  </a:lnTo>
                  <a:lnTo>
                    <a:pt x="35" y="49"/>
                  </a:lnTo>
                  <a:lnTo>
                    <a:pt x="29" y="53"/>
                  </a:lnTo>
                  <a:lnTo>
                    <a:pt x="22" y="56"/>
                  </a:lnTo>
                  <a:lnTo>
                    <a:pt x="15" y="57"/>
                  </a:lnTo>
                  <a:lnTo>
                    <a:pt x="9" y="53"/>
                  </a:lnTo>
                  <a:lnTo>
                    <a:pt x="3" y="46"/>
                  </a:lnTo>
                  <a:lnTo>
                    <a:pt x="0" y="38"/>
                  </a:lnTo>
                  <a:lnTo>
                    <a:pt x="0" y="30"/>
                  </a:lnTo>
                  <a:lnTo>
                    <a:pt x="3" y="19"/>
                  </a:lnTo>
                  <a:lnTo>
                    <a:pt x="12" y="12"/>
                  </a:lnTo>
                  <a:lnTo>
                    <a:pt x="21" y="7"/>
                  </a:lnTo>
                  <a:lnTo>
                    <a:pt x="29" y="0"/>
                  </a:lnTo>
                  <a:lnTo>
                    <a:pt x="38" y="4"/>
                  </a:lnTo>
                  <a:lnTo>
                    <a:pt x="47" y="11"/>
                  </a:lnTo>
                  <a:lnTo>
                    <a:pt x="53" y="20"/>
                  </a:lnTo>
                  <a:lnTo>
                    <a:pt x="58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699C3486-51ED-4369-AF4C-ED2A49FF73EC}"/>
                </a:ext>
              </a:extLst>
            </p:cNvPr>
            <p:cNvSpPr>
              <a:spLocks/>
            </p:cNvSpPr>
            <p:nvPr/>
          </p:nvSpPr>
          <p:spPr bwMode="auto">
            <a:xfrm>
              <a:off x="4955" y="61"/>
              <a:ext cx="37" cy="25"/>
            </a:xfrm>
            <a:custGeom>
              <a:avLst/>
              <a:gdLst>
                <a:gd name="T0" fmla="*/ 37 w 112"/>
                <a:gd name="T1" fmla="*/ 13 h 74"/>
                <a:gd name="T2" fmla="*/ 37 w 112"/>
                <a:gd name="T3" fmla="*/ 18 h 74"/>
                <a:gd name="T4" fmla="*/ 40 w 112"/>
                <a:gd name="T5" fmla="*/ 21 h 74"/>
                <a:gd name="T6" fmla="*/ 43 w 112"/>
                <a:gd name="T7" fmla="*/ 24 h 74"/>
                <a:gd name="T8" fmla="*/ 46 w 112"/>
                <a:gd name="T9" fmla="*/ 28 h 74"/>
                <a:gd name="T10" fmla="*/ 55 w 112"/>
                <a:gd name="T11" fmla="*/ 29 h 74"/>
                <a:gd name="T12" fmla="*/ 61 w 112"/>
                <a:gd name="T13" fmla="*/ 27 h 74"/>
                <a:gd name="T14" fmla="*/ 68 w 112"/>
                <a:gd name="T15" fmla="*/ 27 h 74"/>
                <a:gd name="T16" fmla="*/ 73 w 112"/>
                <a:gd name="T17" fmla="*/ 32 h 74"/>
                <a:gd name="T18" fmla="*/ 76 w 112"/>
                <a:gd name="T19" fmla="*/ 39 h 74"/>
                <a:gd name="T20" fmla="*/ 80 w 112"/>
                <a:gd name="T21" fmla="*/ 45 h 74"/>
                <a:gd name="T22" fmla="*/ 86 w 112"/>
                <a:gd name="T23" fmla="*/ 49 h 74"/>
                <a:gd name="T24" fmla="*/ 92 w 112"/>
                <a:gd name="T25" fmla="*/ 53 h 74"/>
                <a:gd name="T26" fmla="*/ 98 w 112"/>
                <a:gd name="T27" fmla="*/ 57 h 74"/>
                <a:gd name="T28" fmla="*/ 104 w 112"/>
                <a:gd name="T29" fmla="*/ 62 h 74"/>
                <a:gd name="T30" fmla="*/ 109 w 112"/>
                <a:gd name="T31" fmla="*/ 66 h 74"/>
                <a:gd name="T32" fmla="*/ 112 w 112"/>
                <a:gd name="T33" fmla="*/ 72 h 74"/>
                <a:gd name="T34" fmla="*/ 104 w 112"/>
                <a:gd name="T35" fmla="*/ 74 h 74"/>
                <a:gd name="T36" fmla="*/ 97 w 112"/>
                <a:gd name="T37" fmla="*/ 72 h 74"/>
                <a:gd name="T38" fmla="*/ 91 w 112"/>
                <a:gd name="T39" fmla="*/ 68 h 74"/>
                <a:gd name="T40" fmla="*/ 85 w 112"/>
                <a:gd name="T41" fmla="*/ 61 h 74"/>
                <a:gd name="T42" fmla="*/ 78 w 112"/>
                <a:gd name="T43" fmla="*/ 54 h 74"/>
                <a:gd name="T44" fmla="*/ 71 w 112"/>
                <a:gd name="T45" fmla="*/ 49 h 74"/>
                <a:gd name="T46" fmla="*/ 63 w 112"/>
                <a:gd name="T47" fmla="*/ 46 h 74"/>
                <a:gd name="T48" fmla="*/ 54 w 112"/>
                <a:gd name="T49" fmla="*/ 47 h 74"/>
                <a:gd name="T50" fmla="*/ 49 w 112"/>
                <a:gd name="T51" fmla="*/ 40 h 74"/>
                <a:gd name="T52" fmla="*/ 43 w 112"/>
                <a:gd name="T53" fmla="*/ 35 h 74"/>
                <a:gd name="T54" fmla="*/ 37 w 112"/>
                <a:gd name="T55" fmla="*/ 31 h 74"/>
                <a:gd name="T56" fmla="*/ 29 w 112"/>
                <a:gd name="T57" fmla="*/ 30 h 74"/>
                <a:gd name="T58" fmla="*/ 22 w 112"/>
                <a:gd name="T59" fmla="*/ 32 h 74"/>
                <a:gd name="T60" fmla="*/ 15 w 112"/>
                <a:gd name="T61" fmla="*/ 36 h 74"/>
                <a:gd name="T62" fmla="*/ 7 w 112"/>
                <a:gd name="T63" fmla="*/ 37 h 74"/>
                <a:gd name="T64" fmla="*/ 0 w 112"/>
                <a:gd name="T65" fmla="*/ 33 h 74"/>
                <a:gd name="T66" fmla="*/ 0 w 112"/>
                <a:gd name="T67" fmla="*/ 28 h 74"/>
                <a:gd name="T68" fmla="*/ 0 w 112"/>
                <a:gd name="T69" fmla="*/ 20 h 74"/>
                <a:gd name="T70" fmla="*/ 1 w 112"/>
                <a:gd name="T71" fmla="*/ 13 h 74"/>
                <a:gd name="T72" fmla="*/ 8 w 112"/>
                <a:gd name="T73" fmla="*/ 11 h 74"/>
                <a:gd name="T74" fmla="*/ 10 w 112"/>
                <a:gd name="T75" fmla="*/ 7 h 74"/>
                <a:gd name="T76" fmla="*/ 11 w 112"/>
                <a:gd name="T77" fmla="*/ 4 h 74"/>
                <a:gd name="T78" fmla="*/ 14 w 112"/>
                <a:gd name="T79" fmla="*/ 2 h 74"/>
                <a:gd name="T80" fmla="*/ 17 w 112"/>
                <a:gd name="T81" fmla="*/ 0 h 74"/>
                <a:gd name="T82" fmla="*/ 23 w 112"/>
                <a:gd name="T83" fmla="*/ 3 h 74"/>
                <a:gd name="T84" fmla="*/ 28 w 112"/>
                <a:gd name="T85" fmla="*/ 4 h 74"/>
                <a:gd name="T86" fmla="*/ 34 w 112"/>
                <a:gd name="T87" fmla="*/ 7 h 74"/>
                <a:gd name="T88" fmla="*/ 37 w 112"/>
                <a:gd name="T89" fmla="*/ 13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12" h="74">
                  <a:moveTo>
                    <a:pt x="37" y="13"/>
                  </a:moveTo>
                  <a:lnTo>
                    <a:pt x="37" y="18"/>
                  </a:lnTo>
                  <a:lnTo>
                    <a:pt x="40" y="21"/>
                  </a:lnTo>
                  <a:lnTo>
                    <a:pt x="43" y="24"/>
                  </a:lnTo>
                  <a:lnTo>
                    <a:pt x="46" y="28"/>
                  </a:lnTo>
                  <a:lnTo>
                    <a:pt x="55" y="29"/>
                  </a:lnTo>
                  <a:lnTo>
                    <a:pt x="61" y="27"/>
                  </a:lnTo>
                  <a:lnTo>
                    <a:pt x="68" y="27"/>
                  </a:lnTo>
                  <a:lnTo>
                    <a:pt x="73" y="32"/>
                  </a:lnTo>
                  <a:lnTo>
                    <a:pt x="76" y="39"/>
                  </a:lnTo>
                  <a:lnTo>
                    <a:pt x="80" y="45"/>
                  </a:lnTo>
                  <a:lnTo>
                    <a:pt x="86" y="49"/>
                  </a:lnTo>
                  <a:lnTo>
                    <a:pt x="92" y="53"/>
                  </a:lnTo>
                  <a:lnTo>
                    <a:pt x="98" y="57"/>
                  </a:lnTo>
                  <a:lnTo>
                    <a:pt x="104" y="62"/>
                  </a:lnTo>
                  <a:lnTo>
                    <a:pt x="109" y="66"/>
                  </a:lnTo>
                  <a:lnTo>
                    <a:pt x="112" y="72"/>
                  </a:lnTo>
                  <a:lnTo>
                    <a:pt x="104" y="74"/>
                  </a:lnTo>
                  <a:lnTo>
                    <a:pt x="97" y="72"/>
                  </a:lnTo>
                  <a:lnTo>
                    <a:pt x="91" y="68"/>
                  </a:lnTo>
                  <a:lnTo>
                    <a:pt x="85" y="61"/>
                  </a:lnTo>
                  <a:lnTo>
                    <a:pt x="78" y="54"/>
                  </a:lnTo>
                  <a:lnTo>
                    <a:pt x="71" y="49"/>
                  </a:lnTo>
                  <a:lnTo>
                    <a:pt x="63" y="46"/>
                  </a:lnTo>
                  <a:lnTo>
                    <a:pt x="54" y="47"/>
                  </a:lnTo>
                  <a:lnTo>
                    <a:pt x="49" y="40"/>
                  </a:lnTo>
                  <a:lnTo>
                    <a:pt x="43" y="35"/>
                  </a:lnTo>
                  <a:lnTo>
                    <a:pt x="37" y="31"/>
                  </a:lnTo>
                  <a:lnTo>
                    <a:pt x="29" y="30"/>
                  </a:lnTo>
                  <a:lnTo>
                    <a:pt x="22" y="32"/>
                  </a:lnTo>
                  <a:lnTo>
                    <a:pt x="15" y="36"/>
                  </a:lnTo>
                  <a:lnTo>
                    <a:pt x="7" y="37"/>
                  </a:lnTo>
                  <a:lnTo>
                    <a:pt x="0" y="33"/>
                  </a:lnTo>
                  <a:lnTo>
                    <a:pt x="0" y="28"/>
                  </a:lnTo>
                  <a:lnTo>
                    <a:pt x="0" y="20"/>
                  </a:lnTo>
                  <a:lnTo>
                    <a:pt x="1" y="13"/>
                  </a:lnTo>
                  <a:lnTo>
                    <a:pt x="8" y="11"/>
                  </a:lnTo>
                  <a:lnTo>
                    <a:pt x="10" y="7"/>
                  </a:lnTo>
                  <a:lnTo>
                    <a:pt x="11" y="4"/>
                  </a:lnTo>
                  <a:lnTo>
                    <a:pt x="14" y="2"/>
                  </a:lnTo>
                  <a:lnTo>
                    <a:pt x="17" y="0"/>
                  </a:lnTo>
                  <a:lnTo>
                    <a:pt x="23" y="3"/>
                  </a:lnTo>
                  <a:lnTo>
                    <a:pt x="28" y="4"/>
                  </a:lnTo>
                  <a:lnTo>
                    <a:pt x="34" y="7"/>
                  </a:lnTo>
                  <a:lnTo>
                    <a:pt x="37" y="13"/>
                  </a:lnTo>
                  <a:close/>
                </a:path>
              </a:pathLst>
            </a:custGeom>
            <a:solidFill>
              <a:srgbClr val="F25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4EFEA5AA-F1DD-4493-826C-2CFAAE38997A}"/>
                </a:ext>
              </a:extLst>
            </p:cNvPr>
            <p:cNvSpPr>
              <a:spLocks/>
            </p:cNvSpPr>
            <p:nvPr/>
          </p:nvSpPr>
          <p:spPr bwMode="auto">
            <a:xfrm>
              <a:off x="5114" y="63"/>
              <a:ext cx="30" cy="122"/>
            </a:xfrm>
            <a:custGeom>
              <a:avLst/>
              <a:gdLst>
                <a:gd name="T0" fmla="*/ 30 w 91"/>
                <a:gd name="T1" fmla="*/ 29 h 365"/>
                <a:gd name="T2" fmla="*/ 31 w 91"/>
                <a:gd name="T3" fmla="*/ 55 h 365"/>
                <a:gd name="T4" fmla="*/ 45 w 91"/>
                <a:gd name="T5" fmla="*/ 65 h 365"/>
                <a:gd name="T6" fmla="*/ 54 w 91"/>
                <a:gd name="T7" fmla="*/ 67 h 365"/>
                <a:gd name="T8" fmla="*/ 53 w 91"/>
                <a:gd name="T9" fmla="*/ 74 h 365"/>
                <a:gd name="T10" fmla="*/ 45 w 91"/>
                <a:gd name="T11" fmla="*/ 77 h 365"/>
                <a:gd name="T12" fmla="*/ 41 w 91"/>
                <a:gd name="T13" fmla="*/ 85 h 365"/>
                <a:gd name="T14" fmla="*/ 45 w 91"/>
                <a:gd name="T15" fmla="*/ 101 h 365"/>
                <a:gd name="T16" fmla="*/ 54 w 91"/>
                <a:gd name="T17" fmla="*/ 114 h 365"/>
                <a:gd name="T18" fmla="*/ 64 w 91"/>
                <a:gd name="T19" fmla="*/ 126 h 365"/>
                <a:gd name="T20" fmla="*/ 52 w 91"/>
                <a:gd name="T21" fmla="*/ 142 h 365"/>
                <a:gd name="T22" fmla="*/ 57 w 91"/>
                <a:gd name="T23" fmla="*/ 156 h 365"/>
                <a:gd name="T24" fmla="*/ 64 w 91"/>
                <a:gd name="T25" fmla="*/ 170 h 365"/>
                <a:gd name="T26" fmla="*/ 76 w 91"/>
                <a:gd name="T27" fmla="*/ 179 h 365"/>
                <a:gd name="T28" fmla="*/ 84 w 91"/>
                <a:gd name="T29" fmla="*/ 177 h 365"/>
                <a:gd name="T30" fmla="*/ 87 w 91"/>
                <a:gd name="T31" fmla="*/ 175 h 365"/>
                <a:gd name="T32" fmla="*/ 90 w 91"/>
                <a:gd name="T33" fmla="*/ 176 h 365"/>
                <a:gd name="T34" fmla="*/ 90 w 91"/>
                <a:gd name="T35" fmla="*/ 179 h 365"/>
                <a:gd name="T36" fmla="*/ 84 w 91"/>
                <a:gd name="T37" fmla="*/ 187 h 365"/>
                <a:gd name="T38" fmla="*/ 68 w 91"/>
                <a:gd name="T39" fmla="*/ 193 h 365"/>
                <a:gd name="T40" fmla="*/ 69 w 91"/>
                <a:gd name="T41" fmla="*/ 218 h 365"/>
                <a:gd name="T42" fmla="*/ 83 w 91"/>
                <a:gd name="T43" fmla="*/ 244 h 365"/>
                <a:gd name="T44" fmla="*/ 90 w 91"/>
                <a:gd name="T45" fmla="*/ 285 h 365"/>
                <a:gd name="T46" fmla="*/ 81 w 91"/>
                <a:gd name="T47" fmla="*/ 342 h 365"/>
                <a:gd name="T48" fmla="*/ 66 w 91"/>
                <a:gd name="T49" fmla="*/ 361 h 365"/>
                <a:gd name="T50" fmla="*/ 64 w 91"/>
                <a:gd name="T51" fmla="*/ 365 h 365"/>
                <a:gd name="T52" fmla="*/ 67 w 91"/>
                <a:gd name="T53" fmla="*/ 325 h 365"/>
                <a:gd name="T54" fmla="*/ 60 w 91"/>
                <a:gd name="T55" fmla="*/ 284 h 365"/>
                <a:gd name="T56" fmla="*/ 37 w 91"/>
                <a:gd name="T57" fmla="*/ 247 h 365"/>
                <a:gd name="T58" fmla="*/ 33 w 91"/>
                <a:gd name="T59" fmla="*/ 205 h 365"/>
                <a:gd name="T60" fmla="*/ 32 w 91"/>
                <a:gd name="T61" fmla="*/ 162 h 365"/>
                <a:gd name="T62" fmla="*/ 18 w 91"/>
                <a:gd name="T63" fmla="*/ 121 h 365"/>
                <a:gd name="T64" fmla="*/ 7 w 91"/>
                <a:gd name="T65" fmla="*/ 62 h 365"/>
                <a:gd name="T66" fmla="*/ 0 w 91"/>
                <a:gd name="T67" fmla="*/ 0 h 365"/>
                <a:gd name="T68" fmla="*/ 14 w 91"/>
                <a:gd name="T69" fmla="*/ 7 h 365"/>
                <a:gd name="T70" fmla="*/ 26 w 91"/>
                <a:gd name="T71" fmla="*/ 17 h 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1" h="365">
                  <a:moveTo>
                    <a:pt x="26" y="17"/>
                  </a:moveTo>
                  <a:lnTo>
                    <a:pt x="30" y="29"/>
                  </a:lnTo>
                  <a:lnTo>
                    <a:pt x="29" y="42"/>
                  </a:lnTo>
                  <a:lnTo>
                    <a:pt x="31" y="55"/>
                  </a:lnTo>
                  <a:lnTo>
                    <a:pt x="41" y="63"/>
                  </a:lnTo>
                  <a:lnTo>
                    <a:pt x="45" y="65"/>
                  </a:lnTo>
                  <a:lnTo>
                    <a:pt x="50" y="65"/>
                  </a:lnTo>
                  <a:lnTo>
                    <a:pt x="54" y="67"/>
                  </a:lnTo>
                  <a:lnTo>
                    <a:pt x="57" y="72"/>
                  </a:lnTo>
                  <a:lnTo>
                    <a:pt x="53" y="74"/>
                  </a:lnTo>
                  <a:lnTo>
                    <a:pt x="49" y="75"/>
                  </a:lnTo>
                  <a:lnTo>
                    <a:pt x="45" y="77"/>
                  </a:lnTo>
                  <a:lnTo>
                    <a:pt x="41" y="77"/>
                  </a:lnTo>
                  <a:lnTo>
                    <a:pt x="41" y="85"/>
                  </a:lnTo>
                  <a:lnTo>
                    <a:pt x="42" y="93"/>
                  </a:lnTo>
                  <a:lnTo>
                    <a:pt x="45" y="101"/>
                  </a:lnTo>
                  <a:lnTo>
                    <a:pt x="48" y="108"/>
                  </a:lnTo>
                  <a:lnTo>
                    <a:pt x="54" y="114"/>
                  </a:lnTo>
                  <a:lnTo>
                    <a:pt x="61" y="119"/>
                  </a:lnTo>
                  <a:lnTo>
                    <a:pt x="64" y="126"/>
                  </a:lnTo>
                  <a:lnTo>
                    <a:pt x="60" y="135"/>
                  </a:lnTo>
                  <a:lnTo>
                    <a:pt x="52" y="142"/>
                  </a:lnTo>
                  <a:lnTo>
                    <a:pt x="53" y="148"/>
                  </a:lnTo>
                  <a:lnTo>
                    <a:pt x="57" y="156"/>
                  </a:lnTo>
                  <a:lnTo>
                    <a:pt x="59" y="164"/>
                  </a:lnTo>
                  <a:lnTo>
                    <a:pt x="64" y="170"/>
                  </a:lnTo>
                  <a:lnTo>
                    <a:pt x="69" y="175"/>
                  </a:lnTo>
                  <a:lnTo>
                    <a:pt x="76" y="179"/>
                  </a:lnTo>
                  <a:lnTo>
                    <a:pt x="83" y="178"/>
                  </a:lnTo>
                  <a:lnTo>
                    <a:pt x="84" y="177"/>
                  </a:lnTo>
                  <a:lnTo>
                    <a:pt x="86" y="175"/>
                  </a:lnTo>
                  <a:lnTo>
                    <a:pt x="87" y="175"/>
                  </a:lnTo>
                  <a:lnTo>
                    <a:pt x="89" y="175"/>
                  </a:lnTo>
                  <a:lnTo>
                    <a:pt x="90" y="176"/>
                  </a:lnTo>
                  <a:lnTo>
                    <a:pt x="91" y="178"/>
                  </a:lnTo>
                  <a:lnTo>
                    <a:pt x="90" y="179"/>
                  </a:lnTo>
                  <a:lnTo>
                    <a:pt x="90" y="181"/>
                  </a:lnTo>
                  <a:lnTo>
                    <a:pt x="84" y="187"/>
                  </a:lnTo>
                  <a:lnTo>
                    <a:pt x="76" y="189"/>
                  </a:lnTo>
                  <a:lnTo>
                    <a:pt x="68" y="193"/>
                  </a:lnTo>
                  <a:lnTo>
                    <a:pt x="67" y="203"/>
                  </a:lnTo>
                  <a:lnTo>
                    <a:pt x="69" y="218"/>
                  </a:lnTo>
                  <a:lnTo>
                    <a:pt x="75" y="230"/>
                  </a:lnTo>
                  <a:lnTo>
                    <a:pt x="83" y="244"/>
                  </a:lnTo>
                  <a:lnTo>
                    <a:pt x="90" y="255"/>
                  </a:lnTo>
                  <a:lnTo>
                    <a:pt x="90" y="285"/>
                  </a:lnTo>
                  <a:lnTo>
                    <a:pt x="88" y="315"/>
                  </a:lnTo>
                  <a:lnTo>
                    <a:pt x="81" y="342"/>
                  </a:lnTo>
                  <a:lnTo>
                    <a:pt x="64" y="361"/>
                  </a:lnTo>
                  <a:lnTo>
                    <a:pt x="66" y="361"/>
                  </a:lnTo>
                  <a:lnTo>
                    <a:pt x="66" y="365"/>
                  </a:lnTo>
                  <a:lnTo>
                    <a:pt x="64" y="365"/>
                  </a:lnTo>
                  <a:lnTo>
                    <a:pt x="65" y="345"/>
                  </a:lnTo>
                  <a:lnTo>
                    <a:pt x="67" y="325"/>
                  </a:lnTo>
                  <a:lnTo>
                    <a:pt x="66" y="304"/>
                  </a:lnTo>
                  <a:lnTo>
                    <a:pt x="60" y="284"/>
                  </a:lnTo>
                  <a:lnTo>
                    <a:pt x="45" y="267"/>
                  </a:lnTo>
                  <a:lnTo>
                    <a:pt x="37" y="247"/>
                  </a:lnTo>
                  <a:lnTo>
                    <a:pt x="34" y="227"/>
                  </a:lnTo>
                  <a:lnTo>
                    <a:pt x="33" y="205"/>
                  </a:lnTo>
                  <a:lnTo>
                    <a:pt x="33" y="184"/>
                  </a:lnTo>
                  <a:lnTo>
                    <a:pt x="32" y="162"/>
                  </a:lnTo>
                  <a:lnTo>
                    <a:pt x="28" y="142"/>
                  </a:lnTo>
                  <a:lnTo>
                    <a:pt x="18" y="121"/>
                  </a:lnTo>
                  <a:lnTo>
                    <a:pt x="13" y="93"/>
                  </a:lnTo>
                  <a:lnTo>
                    <a:pt x="7" y="62"/>
                  </a:lnTo>
                  <a:lnTo>
                    <a:pt x="3" y="31"/>
                  </a:lnTo>
                  <a:lnTo>
                    <a:pt x="0" y="0"/>
                  </a:lnTo>
                  <a:lnTo>
                    <a:pt x="8" y="1"/>
                  </a:lnTo>
                  <a:lnTo>
                    <a:pt x="14" y="7"/>
                  </a:lnTo>
                  <a:lnTo>
                    <a:pt x="19" y="13"/>
                  </a:lnTo>
                  <a:lnTo>
                    <a:pt x="26" y="17"/>
                  </a:lnTo>
                  <a:close/>
                </a:path>
              </a:pathLst>
            </a:custGeom>
            <a:solidFill>
              <a:srgbClr val="F25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D48C872A-2498-4E79-9C12-F0C638D0EE30}"/>
                </a:ext>
              </a:extLst>
            </p:cNvPr>
            <p:cNvSpPr>
              <a:spLocks/>
            </p:cNvSpPr>
            <p:nvPr/>
          </p:nvSpPr>
          <p:spPr bwMode="auto">
            <a:xfrm>
              <a:off x="4849" y="63"/>
              <a:ext cx="86" cy="144"/>
            </a:xfrm>
            <a:custGeom>
              <a:avLst/>
              <a:gdLst>
                <a:gd name="T0" fmla="*/ 191 w 258"/>
                <a:gd name="T1" fmla="*/ 29 h 432"/>
                <a:gd name="T2" fmla="*/ 210 w 258"/>
                <a:gd name="T3" fmla="*/ 63 h 432"/>
                <a:gd name="T4" fmla="*/ 236 w 258"/>
                <a:gd name="T5" fmla="*/ 88 h 432"/>
                <a:gd name="T6" fmla="*/ 231 w 258"/>
                <a:gd name="T7" fmla="*/ 144 h 432"/>
                <a:gd name="T8" fmla="*/ 236 w 258"/>
                <a:gd name="T9" fmla="*/ 193 h 432"/>
                <a:gd name="T10" fmla="*/ 248 w 258"/>
                <a:gd name="T11" fmla="*/ 239 h 432"/>
                <a:gd name="T12" fmla="*/ 250 w 258"/>
                <a:gd name="T13" fmla="*/ 283 h 432"/>
                <a:gd name="T14" fmla="*/ 244 w 258"/>
                <a:gd name="T15" fmla="*/ 336 h 432"/>
                <a:gd name="T16" fmla="*/ 226 w 258"/>
                <a:gd name="T17" fmla="*/ 376 h 432"/>
                <a:gd name="T18" fmla="*/ 222 w 258"/>
                <a:gd name="T19" fmla="*/ 416 h 432"/>
                <a:gd name="T20" fmla="*/ 188 w 258"/>
                <a:gd name="T21" fmla="*/ 432 h 432"/>
                <a:gd name="T22" fmla="*/ 176 w 258"/>
                <a:gd name="T23" fmla="*/ 422 h 432"/>
                <a:gd name="T24" fmla="*/ 179 w 258"/>
                <a:gd name="T25" fmla="*/ 391 h 432"/>
                <a:gd name="T26" fmla="*/ 176 w 258"/>
                <a:gd name="T27" fmla="*/ 356 h 432"/>
                <a:gd name="T28" fmla="*/ 179 w 258"/>
                <a:gd name="T29" fmla="*/ 340 h 432"/>
                <a:gd name="T30" fmla="*/ 205 w 258"/>
                <a:gd name="T31" fmla="*/ 288 h 432"/>
                <a:gd name="T32" fmla="*/ 218 w 258"/>
                <a:gd name="T33" fmla="*/ 233 h 432"/>
                <a:gd name="T34" fmla="*/ 211 w 258"/>
                <a:gd name="T35" fmla="*/ 189 h 432"/>
                <a:gd name="T36" fmla="*/ 200 w 258"/>
                <a:gd name="T37" fmla="*/ 172 h 432"/>
                <a:gd name="T38" fmla="*/ 186 w 258"/>
                <a:gd name="T39" fmla="*/ 158 h 432"/>
                <a:gd name="T40" fmla="*/ 152 w 258"/>
                <a:gd name="T41" fmla="*/ 158 h 432"/>
                <a:gd name="T42" fmla="*/ 118 w 258"/>
                <a:gd name="T43" fmla="*/ 180 h 432"/>
                <a:gd name="T44" fmla="*/ 92 w 258"/>
                <a:gd name="T45" fmla="*/ 218 h 432"/>
                <a:gd name="T46" fmla="*/ 77 w 258"/>
                <a:gd name="T47" fmla="*/ 269 h 432"/>
                <a:gd name="T48" fmla="*/ 65 w 258"/>
                <a:gd name="T49" fmla="*/ 323 h 432"/>
                <a:gd name="T50" fmla="*/ 53 w 258"/>
                <a:gd name="T51" fmla="*/ 358 h 432"/>
                <a:gd name="T52" fmla="*/ 43 w 258"/>
                <a:gd name="T53" fmla="*/ 357 h 432"/>
                <a:gd name="T54" fmla="*/ 50 w 258"/>
                <a:gd name="T55" fmla="*/ 344 h 432"/>
                <a:gd name="T56" fmla="*/ 43 w 258"/>
                <a:gd name="T57" fmla="*/ 336 h 432"/>
                <a:gd name="T58" fmla="*/ 39 w 258"/>
                <a:gd name="T59" fmla="*/ 328 h 432"/>
                <a:gd name="T60" fmla="*/ 49 w 258"/>
                <a:gd name="T61" fmla="*/ 296 h 432"/>
                <a:gd name="T62" fmla="*/ 36 w 258"/>
                <a:gd name="T63" fmla="*/ 294 h 432"/>
                <a:gd name="T64" fmla="*/ 21 w 258"/>
                <a:gd name="T65" fmla="*/ 296 h 432"/>
                <a:gd name="T66" fmla="*/ 0 w 258"/>
                <a:gd name="T67" fmla="*/ 278 h 432"/>
                <a:gd name="T68" fmla="*/ 17 w 258"/>
                <a:gd name="T69" fmla="*/ 284 h 432"/>
                <a:gd name="T70" fmla="*/ 34 w 258"/>
                <a:gd name="T71" fmla="*/ 279 h 432"/>
                <a:gd name="T72" fmla="*/ 42 w 258"/>
                <a:gd name="T73" fmla="*/ 264 h 432"/>
                <a:gd name="T74" fmla="*/ 54 w 258"/>
                <a:gd name="T75" fmla="*/ 250 h 432"/>
                <a:gd name="T76" fmla="*/ 48 w 258"/>
                <a:gd name="T77" fmla="*/ 242 h 432"/>
                <a:gd name="T78" fmla="*/ 59 w 258"/>
                <a:gd name="T79" fmla="*/ 230 h 432"/>
                <a:gd name="T80" fmla="*/ 61 w 258"/>
                <a:gd name="T81" fmla="*/ 214 h 432"/>
                <a:gd name="T82" fmla="*/ 57 w 258"/>
                <a:gd name="T83" fmla="*/ 205 h 432"/>
                <a:gd name="T84" fmla="*/ 73 w 258"/>
                <a:gd name="T85" fmla="*/ 203 h 432"/>
                <a:gd name="T86" fmla="*/ 85 w 258"/>
                <a:gd name="T87" fmla="*/ 195 h 432"/>
                <a:gd name="T88" fmla="*/ 90 w 258"/>
                <a:gd name="T89" fmla="*/ 182 h 432"/>
                <a:gd name="T90" fmla="*/ 95 w 258"/>
                <a:gd name="T91" fmla="*/ 173 h 432"/>
                <a:gd name="T92" fmla="*/ 74 w 258"/>
                <a:gd name="T93" fmla="*/ 169 h 432"/>
                <a:gd name="T94" fmla="*/ 57 w 258"/>
                <a:gd name="T95" fmla="*/ 161 h 432"/>
                <a:gd name="T96" fmla="*/ 57 w 258"/>
                <a:gd name="T97" fmla="*/ 148 h 432"/>
                <a:gd name="T98" fmla="*/ 77 w 258"/>
                <a:gd name="T99" fmla="*/ 143 h 432"/>
                <a:gd name="T100" fmla="*/ 90 w 258"/>
                <a:gd name="T101" fmla="*/ 129 h 432"/>
                <a:gd name="T102" fmla="*/ 102 w 258"/>
                <a:gd name="T103" fmla="*/ 113 h 432"/>
                <a:gd name="T104" fmla="*/ 100 w 258"/>
                <a:gd name="T105" fmla="*/ 96 h 432"/>
                <a:gd name="T106" fmla="*/ 98 w 258"/>
                <a:gd name="T107" fmla="*/ 84 h 432"/>
                <a:gd name="T108" fmla="*/ 110 w 258"/>
                <a:gd name="T109" fmla="*/ 88 h 432"/>
                <a:gd name="T110" fmla="*/ 120 w 258"/>
                <a:gd name="T111" fmla="*/ 75 h 432"/>
                <a:gd name="T112" fmla="*/ 118 w 258"/>
                <a:gd name="T113" fmla="*/ 60 h 432"/>
                <a:gd name="T114" fmla="*/ 116 w 258"/>
                <a:gd name="T115" fmla="*/ 45 h 432"/>
                <a:gd name="T116" fmla="*/ 136 w 258"/>
                <a:gd name="T117" fmla="*/ 53 h 432"/>
                <a:gd name="T118" fmla="*/ 156 w 258"/>
                <a:gd name="T119" fmla="*/ 39 h 432"/>
                <a:gd name="T120" fmla="*/ 167 w 258"/>
                <a:gd name="T121" fmla="*/ 10 h 432"/>
                <a:gd name="T122" fmla="*/ 192 w 258"/>
                <a:gd name="T123" fmla="*/ 2 h 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58" h="432">
                  <a:moveTo>
                    <a:pt x="192" y="2"/>
                  </a:moveTo>
                  <a:lnTo>
                    <a:pt x="190" y="16"/>
                  </a:lnTo>
                  <a:lnTo>
                    <a:pt x="191" y="29"/>
                  </a:lnTo>
                  <a:lnTo>
                    <a:pt x="195" y="41"/>
                  </a:lnTo>
                  <a:lnTo>
                    <a:pt x="201" y="53"/>
                  </a:lnTo>
                  <a:lnTo>
                    <a:pt x="210" y="63"/>
                  </a:lnTo>
                  <a:lnTo>
                    <a:pt x="218" y="72"/>
                  </a:lnTo>
                  <a:lnTo>
                    <a:pt x="228" y="81"/>
                  </a:lnTo>
                  <a:lnTo>
                    <a:pt x="236" y="88"/>
                  </a:lnTo>
                  <a:lnTo>
                    <a:pt x="230" y="105"/>
                  </a:lnTo>
                  <a:lnTo>
                    <a:pt x="228" y="124"/>
                  </a:lnTo>
                  <a:lnTo>
                    <a:pt x="231" y="144"/>
                  </a:lnTo>
                  <a:lnTo>
                    <a:pt x="242" y="162"/>
                  </a:lnTo>
                  <a:lnTo>
                    <a:pt x="234" y="177"/>
                  </a:lnTo>
                  <a:lnTo>
                    <a:pt x="236" y="193"/>
                  </a:lnTo>
                  <a:lnTo>
                    <a:pt x="242" y="209"/>
                  </a:lnTo>
                  <a:lnTo>
                    <a:pt x="244" y="225"/>
                  </a:lnTo>
                  <a:lnTo>
                    <a:pt x="248" y="239"/>
                  </a:lnTo>
                  <a:lnTo>
                    <a:pt x="255" y="254"/>
                  </a:lnTo>
                  <a:lnTo>
                    <a:pt x="258" y="269"/>
                  </a:lnTo>
                  <a:lnTo>
                    <a:pt x="250" y="283"/>
                  </a:lnTo>
                  <a:lnTo>
                    <a:pt x="247" y="301"/>
                  </a:lnTo>
                  <a:lnTo>
                    <a:pt x="247" y="320"/>
                  </a:lnTo>
                  <a:lnTo>
                    <a:pt x="244" y="336"/>
                  </a:lnTo>
                  <a:lnTo>
                    <a:pt x="233" y="349"/>
                  </a:lnTo>
                  <a:lnTo>
                    <a:pt x="228" y="361"/>
                  </a:lnTo>
                  <a:lnTo>
                    <a:pt x="226" y="376"/>
                  </a:lnTo>
                  <a:lnTo>
                    <a:pt x="225" y="390"/>
                  </a:lnTo>
                  <a:lnTo>
                    <a:pt x="224" y="403"/>
                  </a:lnTo>
                  <a:lnTo>
                    <a:pt x="222" y="416"/>
                  </a:lnTo>
                  <a:lnTo>
                    <a:pt x="215" y="425"/>
                  </a:lnTo>
                  <a:lnTo>
                    <a:pt x="205" y="431"/>
                  </a:lnTo>
                  <a:lnTo>
                    <a:pt x="188" y="432"/>
                  </a:lnTo>
                  <a:lnTo>
                    <a:pt x="185" y="427"/>
                  </a:lnTo>
                  <a:lnTo>
                    <a:pt x="180" y="425"/>
                  </a:lnTo>
                  <a:lnTo>
                    <a:pt x="176" y="422"/>
                  </a:lnTo>
                  <a:lnTo>
                    <a:pt x="173" y="418"/>
                  </a:lnTo>
                  <a:lnTo>
                    <a:pt x="177" y="405"/>
                  </a:lnTo>
                  <a:lnTo>
                    <a:pt x="179" y="391"/>
                  </a:lnTo>
                  <a:lnTo>
                    <a:pt x="179" y="375"/>
                  </a:lnTo>
                  <a:lnTo>
                    <a:pt x="179" y="360"/>
                  </a:lnTo>
                  <a:lnTo>
                    <a:pt x="176" y="356"/>
                  </a:lnTo>
                  <a:lnTo>
                    <a:pt x="176" y="350"/>
                  </a:lnTo>
                  <a:lnTo>
                    <a:pt x="178" y="345"/>
                  </a:lnTo>
                  <a:lnTo>
                    <a:pt x="179" y="340"/>
                  </a:lnTo>
                  <a:lnTo>
                    <a:pt x="189" y="324"/>
                  </a:lnTo>
                  <a:lnTo>
                    <a:pt x="197" y="307"/>
                  </a:lnTo>
                  <a:lnTo>
                    <a:pt x="205" y="288"/>
                  </a:lnTo>
                  <a:lnTo>
                    <a:pt x="211" y="270"/>
                  </a:lnTo>
                  <a:lnTo>
                    <a:pt x="216" y="252"/>
                  </a:lnTo>
                  <a:lnTo>
                    <a:pt x="218" y="233"/>
                  </a:lnTo>
                  <a:lnTo>
                    <a:pt x="217" y="214"/>
                  </a:lnTo>
                  <a:lnTo>
                    <a:pt x="213" y="196"/>
                  </a:lnTo>
                  <a:lnTo>
                    <a:pt x="211" y="189"/>
                  </a:lnTo>
                  <a:lnTo>
                    <a:pt x="208" y="184"/>
                  </a:lnTo>
                  <a:lnTo>
                    <a:pt x="205" y="178"/>
                  </a:lnTo>
                  <a:lnTo>
                    <a:pt x="200" y="172"/>
                  </a:lnTo>
                  <a:lnTo>
                    <a:pt x="196" y="168"/>
                  </a:lnTo>
                  <a:lnTo>
                    <a:pt x="191" y="163"/>
                  </a:lnTo>
                  <a:lnTo>
                    <a:pt x="186" y="158"/>
                  </a:lnTo>
                  <a:lnTo>
                    <a:pt x="180" y="155"/>
                  </a:lnTo>
                  <a:lnTo>
                    <a:pt x="165" y="156"/>
                  </a:lnTo>
                  <a:lnTo>
                    <a:pt x="152" y="158"/>
                  </a:lnTo>
                  <a:lnTo>
                    <a:pt x="140" y="164"/>
                  </a:lnTo>
                  <a:lnTo>
                    <a:pt x="128" y="171"/>
                  </a:lnTo>
                  <a:lnTo>
                    <a:pt x="118" y="180"/>
                  </a:lnTo>
                  <a:lnTo>
                    <a:pt x="108" y="192"/>
                  </a:lnTo>
                  <a:lnTo>
                    <a:pt x="100" y="204"/>
                  </a:lnTo>
                  <a:lnTo>
                    <a:pt x="92" y="218"/>
                  </a:lnTo>
                  <a:lnTo>
                    <a:pt x="86" y="235"/>
                  </a:lnTo>
                  <a:lnTo>
                    <a:pt x="81" y="252"/>
                  </a:lnTo>
                  <a:lnTo>
                    <a:pt x="77" y="269"/>
                  </a:lnTo>
                  <a:lnTo>
                    <a:pt x="72" y="287"/>
                  </a:lnTo>
                  <a:lnTo>
                    <a:pt x="68" y="305"/>
                  </a:lnTo>
                  <a:lnTo>
                    <a:pt x="65" y="323"/>
                  </a:lnTo>
                  <a:lnTo>
                    <a:pt x="61" y="341"/>
                  </a:lnTo>
                  <a:lnTo>
                    <a:pt x="56" y="359"/>
                  </a:lnTo>
                  <a:lnTo>
                    <a:pt x="53" y="358"/>
                  </a:lnTo>
                  <a:lnTo>
                    <a:pt x="50" y="358"/>
                  </a:lnTo>
                  <a:lnTo>
                    <a:pt x="46" y="357"/>
                  </a:lnTo>
                  <a:lnTo>
                    <a:pt x="43" y="357"/>
                  </a:lnTo>
                  <a:lnTo>
                    <a:pt x="45" y="352"/>
                  </a:lnTo>
                  <a:lnTo>
                    <a:pt x="48" y="349"/>
                  </a:lnTo>
                  <a:lnTo>
                    <a:pt x="50" y="344"/>
                  </a:lnTo>
                  <a:lnTo>
                    <a:pt x="51" y="340"/>
                  </a:lnTo>
                  <a:lnTo>
                    <a:pt x="47" y="336"/>
                  </a:lnTo>
                  <a:lnTo>
                    <a:pt x="43" y="336"/>
                  </a:lnTo>
                  <a:lnTo>
                    <a:pt x="38" y="337"/>
                  </a:lnTo>
                  <a:lnTo>
                    <a:pt x="33" y="337"/>
                  </a:lnTo>
                  <a:lnTo>
                    <a:pt x="39" y="328"/>
                  </a:lnTo>
                  <a:lnTo>
                    <a:pt x="44" y="318"/>
                  </a:lnTo>
                  <a:lnTo>
                    <a:pt x="47" y="308"/>
                  </a:lnTo>
                  <a:lnTo>
                    <a:pt x="49" y="296"/>
                  </a:lnTo>
                  <a:lnTo>
                    <a:pt x="45" y="294"/>
                  </a:lnTo>
                  <a:lnTo>
                    <a:pt x="41" y="293"/>
                  </a:lnTo>
                  <a:lnTo>
                    <a:pt x="36" y="294"/>
                  </a:lnTo>
                  <a:lnTo>
                    <a:pt x="32" y="295"/>
                  </a:lnTo>
                  <a:lnTo>
                    <a:pt x="27" y="296"/>
                  </a:lnTo>
                  <a:lnTo>
                    <a:pt x="21" y="296"/>
                  </a:lnTo>
                  <a:lnTo>
                    <a:pt x="17" y="296"/>
                  </a:lnTo>
                  <a:lnTo>
                    <a:pt x="12" y="294"/>
                  </a:lnTo>
                  <a:lnTo>
                    <a:pt x="0" y="278"/>
                  </a:lnTo>
                  <a:lnTo>
                    <a:pt x="6" y="281"/>
                  </a:lnTo>
                  <a:lnTo>
                    <a:pt x="12" y="283"/>
                  </a:lnTo>
                  <a:lnTo>
                    <a:pt x="17" y="284"/>
                  </a:lnTo>
                  <a:lnTo>
                    <a:pt x="24" y="283"/>
                  </a:lnTo>
                  <a:lnTo>
                    <a:pt x="29" y="281"/>
                  </a:lnTo>
                  <a:lnTo>
                    <a:pt x="34" y="279"/>
                  </a:lnTo>
                  <a:lnTo>
                    <a:pt x="38" y="276"/>
                  </a:lnTo>
                  <a:lnTo>
                    <a:pt x="43" y="271"/>
                  </a:lnTo>
                  <a:lnTo>
                    <a:pt x="42" y="264"/>
                  </a:lnTo>
                  <a:lnTo>
                    <a:pt x="44" y="256"/>
                  </a:lnTo>
                  <a:lnTo>
                    <a:pt x="48" y="252"/>
                  </a:lnTo>
                  <a:lnTo>
                    <a:pt x="54" y="250"/>
                  </a:lnTo>
                  <a:lnTo>
                    <a:pt x="54" y="246"/>
                  </a:lnTo>
                  <a:lnTo>
                    <a:pt x="52" y="244"/>
                  </a:lnTo>
                  <a:lnTo>
                    <a:pt x="48" y="242"/>
                  </a:lnTo>
                  <a:lnTo>
                    <a:pt x="46" y="238"/>
                  </a:lnTo>
                  <a:lnTo>
                    <a:pt x="51" y="234"/>
                  </a:lnTo>
                  <a:lnTo>
                    <a:pt x="59" y="230"/>
                  </a:lnTo>
                  <a:lnTo>
                    <a:pt x="64" y="226"/>
                  </a:lnTo>
                  <a:lnTo>
                    <a:pt x="64" y="215"/>
                  </a:lnTo>
                  <a:lnTo>
                    <a:pt x="61" y="214"/>
                  </a:lnTo>
                  <a:lnTo>
                    <a:pt x="59" y="212"/>
                  </a:lnTo>
                  <a:lnTo>
                    <a:pt x="57" y="209"/>
                  </a:lnTo>
                  <a:lnTo>
                    <a:pt x="57" y="205"/>
                  </a:lnTo>
                  <a:lnTo>
                    <a:pt x="63" y="205"/>
                  </a:lnTo>
                  <a:lnTo>
                    <a:pt x="68" y="204"/>
                  </a:lnTo>
                  <a:lnTo>
                    <a:pt x="73" y="203"/>
                  </a:lnTo>
                  <a:lnTo>
                    <a:pt x="78" y="201"/>
                  </a:lnTo>
                  <a:lnTo>
                    <a:pt x="82" y="198"/>
                  </a:lnTo>
                  <a:lnTo>
                    <a:pt x="85" y="195"/>
                  </a:lnTo>
                  <a:lnTo>
                    <a:pt x="88" y="192"/>
                  </a:lnTo>
                  <a:lnTo>
                    <a:pt x="90" y="187"/>
                  </a:lnTo>
                  <a:lnTo>
                    <a:pt x="90" y="182"/>
                  </a:lnTo>
                  <a:lnTo>
                    <a:pt x="92" y="180"/>
                  </a:lnTo>
                  <a:lnTo>
                    <a:pt x="95" y="177"/>
                  </a:lnTo>
                  <a:lnTo>
                    <a:pt x="95" y="173"/>
                  </a:lnTo>
                  <a:lnTo>
                    <a:pt x="88" y="171"/>
                  </a:lnTo>
                  <a:lnTo>
                    <a:pt x="82" y="170"/>
                  </a:lnTo>
                  <a:lnTo>
                    <a:pt x="74" y="169"/>
                  </a:lnTo>
                  <a:lnTo>
                    <a:pt x="68" y="166"/>
                  </a:lnTo>
                  <a:lnTo>
                    <a:pt x="62" y="164"/>
                  </a:lnTo>
                  <a:lnTo>
                    <a:pt x="57" y="161"/>
                  </a:lnTo>
                  <a:lnTo>
                    <a:pt x="53" y="156"/>
                  </a:lnTo>
                  <a:lnTo>
                    <a:pt x="51" y="149"/>
                  </a:lnTo>
                  <a:lnTo>
                    <a:pt x="57" y="148"/>
                  </a:lnTo>
                  <a:lnTo>
                    <a:pt x="65" y="147"/>
                  </a:lnTo>
                  <a:lnTo>
                    <a:pt x="70" y="145"/>
                  </a:lnTo>
                  <a:lnTo>
                    <a:pt x="77" y="143"/>
                  </a:lnTo>
                  <a:lnTo>
                    <a:pt x="82" y="139"/>
                  </a:lnTo>
                  <a:lnTo>
                    <a:pt x="86" y="135"/>
                  </a:lnTo>
                  <a:lnTo>
                    <a:pt x="90" y="129"/>
                  </a:lnTo>
                  <a:lnTo>
                    <a:pt x="92" y="122"/>
                  </a:lnTo>
                  <a:lnTo>
                    <a:pt x="98" y="119"/>
                  </a:lnTo>
                  <a:lnTo>
                    <a:pt x="102" y="113"/>
                  </a:lnTo>
                  <a:lnTo>
                    <a:pt x="103" y="106"/>
                  </a:lnTo>
                  <a:lnTo>
                    <a:pt x="101" y="99"/>
                  </a:lnTo>
                  <a:lnTo>
                    <a:pt x="100" y="96"/>
                  </a:lnTo>
                  <a:lnTo>
                    <a:pt x="100" y="91"/>
                  </a:lnTo>
                  <a:lnTo>
                    <a:pt x="99" y="88"/>
                  </a:lnTo>
                  <a:lnTo>
                    <a:pt x="98" y="84"/>
                  </a:lnTo>
                  <a:lnTo>
                    <a:pt x="101" y="87"/>
                  </a:lnTo>
                  <a:lnTo>
                    <a:pt x="106" y="88"/>
                  </a:lnTo>
                  <a:lnTo>
                    <a:pt x="110" y="88"/>
                  </a:lnTo>
                  <a:lnTo>
                    <a:pt x="113" y="84"/>
                  </a:lnTo>
                  <a:lnTo>
                    <a:pt x="117" y="80"/>
                  </a:lnTo>
                  <a:lnTo>
                    <a:pt x="120" y="75"/>
                  </a:lnTo>
                  <a:lnTo>
                    <a:pt x="122" y="68"/>
                  </a:lnTo>
                  <a:lnTo>
                    <a:pt x="123" y="63"/>
                  </a:lnTo>
                  <a:lnTo>
                    <a:pt x="118" y="60"/>
                  </a:lnTo>
                  <a:lnTo>
                    <a:pt x="115" y="56"/>
                  </a:lnTo>
                  <a:lnTo>
                    <a:pt x="114" y="50"/>
                  </a:lnTo>
                  <a:lnTo>
                    <a:pt x="116" y="45"/>
                  </a:lnTo>
                  <a:lnTo>
                    <a:pt x="122" y="49"/>
                  </a:lnTo>
                  <a:lnTo>
                    <a:pt x="128" y="51"/>
                  </a:lnTo>
                  <a:lnTo>
                    <a:pt x="136" y="53"/>
                  </a:lnTo>
                  <a:lnTo>
                    <a:pt x="142" y="51"/>
                  </a:lnTo>
                  <a:lnTo>
                    <a:pt x="151" y="47"/>
                  </a:lnTo>
                  <a:lnTo>
                    <a:pt x="156" y="39"/>
                  </a:lnTo>
                  <a:lnTo>
                    <a:pt x="159" y="29"/>
                  </a:lnTo>
                  <a:lnTo>
                    <a:pt x="162" y="19"/>
                  </a:lnTo>
                  <a:lnTo>
                    <a:pt x="167" y="10"/>
                  </a:lnTo>
                  <a:lnTo>
                    <a:pt x="172" y="4"/>
                  </a:lnTo>
                  <a:lnTo>
                    <a:pt x="180" y="0"/>
                  </a:lnTo>
                  <a:lnTo>
                    <a:pt x="192" y="2"/>
                  </a:lnTo>
                  <a:close/>
                </a:path>
              </a:pathLst>
            </a:custGeom>
            <a:solidFill>
              <a:srgbClr val="F25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5259050B-60D8-4590-9E3F-DCF580412325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0" y="79"/>
              <a:ext cx="53" cy="99"/>
            </a:xfrm>
            <a:custGeom>
              <a:avLst/>
              <a:gdLst>
                <a:gd name="T0" fmla="*/ 120 w 159"/>
                <a:gd name="T1" fmla="*/ 75 h 296"/>
                <a:gd name="T2" fmla="*/ 130 w 159"/>
                <a:gd name="T3" fmla="*/ 139 h 296"/>
                <a:gd name="T4" fmla="*/ 124 w 159"/>
                <a:gd name="T5" fmla="*/ 189 h 296"/>
                <a:gd name="T6" fmla="*/ 122 w 159"/>
                <a:gd name="T7" fmla="*/ 226 h 296"/>
                <a:gd name="T8" fmla="*/ 120 w 159"/>
                <a:gd name="T9" fmla="*/ 245 h 296"/>
                <a:gd name="T10" fmla="*/ 132 w 159"/>
                <a:gd name="T11" fmla="*/ 230 h 296"/>
                <a:gd name="T12" fmla="*/ 144 w 159"/>
                <a:gd name="T13" fmla="*/ 215 h 296"/>
                <a:gd name="T14" fmla="*/ 147 w 159"/>
                <a:gd name="T15" fmla="*/ 215 h 296"/>
                <a:gd name="T16" fmla="*/ 148 w 159"/>
                <a:gd name="T17" fmla="*/ 217 h 296"/>
                <a:gd name="T18" fmla="*/ 134 w 159"/>
                <a:gd name="T19" fmla="*/ 232 h 296"/>
                <a:gd name="T20" fmla="*/ 125 w 159"/>
                <a:gd name="T21" fmla="*/ 252 h 296"/>
                <a:gd name="T22" fmla="*/ 135 w 159"/>
                <a:gd name="T23" fmla="*/ 253 h 296"/>
                <a:gd name="T24" fmla="*/ 144 w 159"/>
                <a:gd name="T25" fmla="*/ 254 h 296"/>
                <a:gd name="T26" fmla="*/ 153 w 159"/>
                <a:gd name="T27" fmla="*/ 256 h 296"/>
                <a:gd name="T28" fmla="*/ 159 w 159"/>
                <a:gd name="T29" fmla="*/ 263 h 296"/>
                <a:gd name="T30" fmla="*/ 151 w 159"/>
                <a:gd name="T31" fmla="*/ 260 h 296"/>
                <a:gd name="T32" fmla="*/ 141 w 159"/>
                <a:gd name="T33" fmla="*/ 258 h 296"/>
                <a:gd name="T34" fmla="*/ 132 w 159"/>
                <a:gd name="T35" fmla="*/ 258 h 296"/>
                <a:gd name="T36" fmla="*/ 122 w 159"/>
                <a:gd name="T37" fmla="*/ 259 h 296"/>
                <a:gd name="T38" fmla="*/ 134 w 159"/>
                <a:gd name="T39" fmla="*/ 276 h 296"/>
                <a:gd name="T40" fmla="*/ 142 w 159"/>
                <a:gd name="T41" fmla="*/ 296 h 296"/>
                <a:gd name="T42" fmla="*/ 131 w 159"/>
                <a:gd name="T43" fmla="*/ 280 h 296"/>
                <a:gd name="T44" fmla="*/ 120 w 159"/>
                <a:gd name="T45" fmla="*/ 264 h 296"/>
                <a:gd name="T46" fmla="*/ 108 w 159"/>
                <a:gd name="T47" fmla="*/ 251 h 296"/>
                <a:gd name="T48" fmla="*/ 92 w 159"/>
                <a:gd name="T49" fmla="*/ 240 h 296"/>
                <a:gd name="T50" fmla="*/ 71 w 159"/>
                <a:gd name="T51" fmla="*/ 236 h 296"/>
                <a:gd name="T52" fmla="*/ 51 w 159"/>
                <a:gd name="T53" fmla="*/ 237 h 296"/>
                <a:gd name="T54" fmla="*/ 31 w 159"/>
                <a:gd name="T55" fmla="*/ 242 h 296"/>
                <a:gd name="T56" fmla="*/ 12 w 159"/>
                <a:gd name="T57" fmla="*/ 245 h 296"/>
                <a:gd name="T58" fmla="*/ 0 w 159"/>
                <a:gd name="T59" fmla="*/ 154 h 296"/>
                <a:gd name="T60" fmla="*/ 4 w 159"/>
                <a:gd name="T61" fmla="*/ 62 h 296"/>
                <a:gd name="T62" fmla="*/ 13 w 159"/>
                <a:gd name="T63" fmla="*/ 41 h 296"/>
                <a:gd name="T64" fmla="*/ 26 w 159"/>
                <a:gd name="T65" fmla="*/ 21 h 296"/>
                <a:gd name="T66" fmla="*/ 42 w 159"/>
                <a:gd name="T67" fmla="*/ 5 h 296"/>
                <a:gd name="T68" fmla="*/ 64 w 159"/>
                <a:gd name="T69" fmla="*/ 0 h 296"/>
                <a:gd name="T70" fmla="*/ 82 w 159"/>
                <a:gd name="T71" fmla="*/ 2 h 296"/>
                <a:gd name="T72" fmla="*/ 95 w 159"/>
                <a:gd name="T73" fmla="*/ 14 h 296"/>
                <a:gd name="T74" fmla="*/ 104 w 159"/>
                <a:gd name="T75" fmla="*/ 29 h 296"/>
                <a:gd name="T76" fmla="*/ 114 w 159"/>
                <a:gd name="T77" fmla="*/ 45 h 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59" h="296">
                  <a:moveTo>
                    <a:pt x="114" y="45"/>
                  </a:moveTo>
                  <a:lnTo>
                    <a:pt x="120" y="75"/>
                  </a:lnTo>
                  <a:lnTo>
                    <a:pt x="126" y="106"/>
                  </a:lnTo>
                  <a:lnTo>
                    <a:pt x="130" y="139"/>
                  </a:lnTo>
                  <a:lnTo>
                    <a:pt x="128" y="172"/>
                  </a:lnTo>
                  <a:lnTo>
                    <a:pt x="124" y="189"/>
                  </a:lnTo>
                  <a:lnTo>
                    <a:pt x="123" y="207"/>
                  </a:lnTo>
                  <a:lnTo>
                    <a:pt x="122" y="226"/>
                  </a:lnTo>
                  <a:lnTo>
                    <a:pt x="119" y="244"/>
                  </a:lnTo>
                  <a:lnTo>
                    <a:pt x="120" y="245"/>
                  </a:lnTo>
                  <a:lnTo>
                    <a:pt x="125" y="237"/>
                  </a:lnTo>
                  <a:lnTo>
                    <a:pt x="132" y="230"/>
                  </a:lnTo>
                  <a:lnTo>
                    <a:pt x="138" y="222"/>
                  </a:lnTo>
                  <a:lnTo>
                    <a:pt x="144" y="215"/>
                  </a:lnTo>
                  <a:lnTo>
                    <a:pt x="146" y="215"/>
                  </a:lnTo>
                  <a:lnTo>
                    <a:pt x="147" y="215"/>
                  </a:lnTo>
                  <a:lnTo>
                    <a:pt x="147" y="215"/>
                  </a:lnTo>
                  <a:lnTo>
                    <a:pt x="148" y="217"/>
                  </a:lnTo>
                  <a:lnTo>
                    <a:pt x="141" y="226"/>
                  </a:lnTo>
                  <a:lnTo>
                    <a:pt x="134" y="232"/>
                  </a:lnTo>
                  <a:lnTo>
                    <a:pt x="128" y="242"/>
                  </a:lnTo>
                  <a:lnTo>
                    <a:pt x="125" y="252"/>
                  </a:lnTo>
                  <a:lnTo>
                    <a:pt x="130" y="253"/>
                  </a:lnTo>
                  <a:lnTo>
                    <a:pt x="135" y="253"/>
                  </a:lnTo>
                  <a:lnTo>
                    <a:pt x="140" y="254"/>
                  </a:lnTo>
                  <a:lnTo>
                    <a:pt x="144" y="254"/>
                  </a:lnTo>
                  <a:lnTo>
                    <a:pt x="150" y="255"/>
                  </a:lnTo>
                  <a:lnTo>
                    <a:pt x="153" y="256"/>
                  </a:lnTo>
                  <a:lnTo>
                    <a:pt x="157" y="260"/>
                  </a:lnTo>
                  <a:lnTo>
                    <a:pt x="159" y="263"/>
                  </a:lnTo>
                  <a:lnTo>
                    <a:pt x="155" y="262"/>
                  </a:lnTo>
                  <a:lnTo>
                    <a:pt x="151" y="260"/>
                  </a:lnTo>
                  <a:lnTo>
                    <a:pt x="146" y="259"/>
                  </a:lnTo>
                  <a:lnTo>
                    <a:pt x="141" y="258"/>
                  </a:lnTo>
                  <a:lnTo>
                    <a:pt x="136" y="258"/>
                  </a:lnTo>
                  <a:lnTo>
                    <a:pt x="132" y="258"/>
                  </a:lnTo>
                  <a:lnTo>
                    <a:pt x="126" y="258"/>
                  </a:lnTo>
                  <a:lnTo>
                    <a:pt x="122" y="259"/>
                  </a:lnTo>
                  <a:lnTo>
                    <a:pt x="129" y="267"/>
                  </a:lnTo>
                  <a:lnTo>
                    <a:pt x="134" y="276"/>
                  </a:lnTo>
                  <a:lnTo>
                    <a:pt x="138" y="286"/>
                  </a:lnTo>
                  <a:lnTo>
                    <a:pt x="142" y="296"/>
                  </a:lnTo>
                  <a:lnTo>
                    <a:pt x="136" y="288"/>
                  </a:lnTo>
                  <a:lnTo>
                    <a:pt x="131" y="280"/>
                  </a:lnTo>
                  <a:lnTo>
                    <a:pt x="125" y="272"/>
                  </a:lnTo>
                  <a:lnTo>
                    <a:pt x="120" y="264"/>
                  </a:lnTo>
                  <a:lnTo>
                    <a:pt x="115" y="256"/>
                  </a:lnTo>
                  <a:lnTo>
                    <a:pt x="108" y="251"/>
                  </a:lnTo>
                  <a:lnTo>
                    <a:pt x="101" y="245"/>
                  </a:lnTo>
                  <a:lnTo>
                    <a:pt x="92" y="240"/>
                  </a:lnTo>
                  <a:lnTo>
                    <a:pt x="82" y="237"/>
                  </a:lnTo>
                  <a:lnTo>
                    <a:pt x="71" y="236"/>
                  </a:lnTo>
                  <a:lnTo>
                    <a:pt x="61" y="237"/>
                  </a:lnTo>
                  <a:lnTo>
                    <a:pt x="51" y="237"/>
                  </a:lnTo>
                  <a:lnTo>
                    <a:pt x="41" y="239"/>
                  </a:lnTo>
                  <a:lnTo>
                    <a:pt x="31" y="242"/>
                  </a:lnTo>
                  <a:lnTo>
                    <a:pt x="22" y="244"/>
                  </a:lnTo>
                  <a:lnTo>
                    <a:pt x="12" y="245"/>
                  </a:lnTo>
                  <a:lnTo>
                    <a:pt x="4" y="201"/>
                  </a:lnTo>
                  <a:lnTo>
                    <a:pt x="0" y="154"/>
                  </a:lnTo>
                  <a:lnTo>
                    <a:pt x="0" y="107"/>
                  </a:lnTo>
                  <a:lnTo>
                    <a:pt x="4" y="62"/>
                  </a:lnTo>
                  <a:lnTo>
                    <a:pt x="8" y="51"/>
                  </a:lnTo>
                  <a:lnTo>
                    <a:pt x="13" y="41"/>
                  </a:lnTo>
                  <a:lnTo>
                    <a:pt x="18" y="31"/>
                  </a:lnTo>
                  <a:lnTo>
                    <a:pt x="26" y="21"/>
                  </a:lnTo>
                  <a:lnTo>
                    <a:pt x="33" y="11"/>
                  </a:lnTo>
                  <a:lnTo>
                    <a:pt x="42" y="5"/>
                  </a:lnTo>
                  <a:lnTo>
                    <a:pt x="52" y="1"/>
                  </a:lnTo>
                  <a:lnTo>
                    <a:pt x="64" y="0"/>
                  </a:lnTo>
                  <a:lnTo>
                    <a:pt x="74" y="0"/>
                  </a:lnTo>
                  <a:lnTo>
                    <a:pt x="82" y="2"/>
                  </a:lnTo>
                  <a:lnTo>
                    <a:pt x="88" y="8"/>
                  </a:lnTo>
                  <a:lnTo>
                    <a:pt x="95" y="14"/>
                  </a:lnTo>
                  <a:lnTo>
                    <a:pt x="100" y="21"/>
                  </a:lnTo>
                  <a:lnTo>
                    <a:pt x="104" y="29"/>
                  </a:lnTo>
                  <a:lnTo>
                    <a:pt x="108" y="37"/>
                  </a:lnTo>
                  <a:lnTo>
                    <a:pt x="114" y="4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9F8B6880-4042-43F4-8240-0DFD678F04E7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1" y="82"/>
              <a:ext cx="40" cy="79"/>
            </a:xfrm>
            <a:custGeom>
              <a:avLst/>
              <a:gdLst>
                <a:gd name="T0" fmla="*/ 115 w 118"/>
                <a:gd name="T1" fmla="*/ 150 h 237"/>
                <a:gd name="T2" fmla="*/ 103 w 118"/>
                <a:gd name="T3" fmla="*/ 129 h 237"/>
                <a:gd name="T4" fmla="*/ 89 w 118"/>
                <a:gd name="T5" fmla="*/ 123 h 237"/>
                <a:gd name="T6" fmla="*/ 81 w 118"/>
                <a:gd name="T7" fmla="*/ 123 h 237"/>
                <a:gd name="T8" fmla="*/ 79 w 118"/>
                <a:gd name="T9" fmla="*/ 105 h 237"/>
                <a:gd name="T10" fmla="*/ 89 w 118"/>
                <a:gd name="T11" fmla="*/ 106 h 237"/>
                <a:gd name="T12" fmla="*/ 98 w 118"/>
                <a:gd name="T13" fmla="*/ 100 h 237"/>
                <a:gd name="T14" fmla="*/ 101 w 118"/>
                <a:gd name="T15" fmla="*/ 92 h 237"/>
                <a:gd name="T16" fmla="*/ 100 w 118"/>
                <a:gd name="T17" fmla="*/ 83 h 237"/>
                <a:gd name="T18" fmla="*/ 92 w 118"/>
                <a:gd name="T19" fmla="*/ 70 h 237"/>
                <a:gd name="T20" fmla="*/ 82 w 118"/>
                <a:gd name="T21" fmla="*/ 59 h 237"/>
                <a:gd name="T22" fmla="*/ 76 w 118"/>
                <a:gd name="T23" fmla="*/ 48 h 237"/>
                <a:gd name="T24" fmla="*/ 77 w 118"/>
                <a:gd name="T25" fmla="*/ 31 h 237"/>
                <a:gd name="T26" fmla="*/ 71 w 118"/>
                <a:gd name="T27" fmla="*/ 29 h 237"/>
                <a:gd name="T28" fmla="*/ 64 w 118"/>
                <a:gd name="T29" fmla="*/ 27 h 237"/>
                <a:gd name="T30" fmla="*/ 61 w 118"/>
                <a:gd name="T31" fmla="*/ 41 h 237"/>
                <a:gd name="T32" fmla="*/ 60 w 118"/>
                <a:gd name="T33" fmla="*/ 56 h 237"/>
                <a:gd name="T34" fmla="*/ 47 w 118"/>
                <a:gd name="T35" fmla="*/ 40 h 237"/>
                <a:gd name="T36" fmla="*/ 30 w 118"/>
                <a:gd name="T37" fmla="*/ 32 h 237"/>
                <a:gd name="T38" fmla="*/ 32 w 118"/>
                <a:gd name="T39" fmla="*/ 57 h 237"/>
                <a:gd name="T40" fmla="*/ 21 w 118"/>
                <a:gd name="T41" fmla="*/ 73 h 237"/>
                <a:gd name="T42" fmla="*/ 12 w 118"/>
                <a:gd name="T43" fmla="*/ 98 h 237"/>
                <a:gd name="T44" fmla="*/ 14 w 118"/>
                <a:gd name="T45" fmla="*/ 128 h 237"/>
                <a:gd name="T46" fmla="*/ 20 w 118"/>
                <a:gd name="T47" fmla="*/ 141 h 237"/>
                <a:gd name="T48" fmla="*/ 31 w 118"/>
                <a:gd name="T49" fmla="*/ 147 h 237"/>
                <a:gd name="T50" fmla="*/ 43 w 118"/>
                <a:gd name="T51" fmla="*/ 153 h 237"/>
                <a:gd name="T52" fmla="*/ 45 w 118"/>
                <a:gd name="T53" fmla="*/ 168 h 237"/>
                <a:gd name="T54" fmla="*/ 38 w 118"/>
                <a:gd name="T55" fmla="*/ 166 h 237"/>
                <a:gd name="T56" fmla="*/ 32 w 118"/>
                <a:gd name="T57" fmla="*/ 161 h 237"/>
                <a:gd name="T58" fmla="*/ 21 w 118"/>
                <a:gd name="T59" fmla="*/ 172 h 237"/>
                <a:gd name="T60" fmla="*/ 25 w 118"/>
                <a:gd name="T61" fmla="*/ 188 h 237"/>
                <a:gd name="T62" fmla="*/ 42 w 118"/>
                <a:gd name="T63" fmla="*/ 201 h 237"/>
                <a:gd name="T64" fmla="*/ 52 w 118"/>
                <a:gd name="T65" fmla="*/ 219 h 237"/>
                <a:gd name="T66" fmla="*/ 64 w 118"/>
                <a:gd name="T67" fmla="*/ 217 h 237"/>
                <a:gd name="T68" fmla="*/ 70 w 118"/>
                <a:gd name="T69" fmla="*/ 203 h 237"/>
                <a:gd name="T70" fmla="*/ 77 w 118"/>
                <a:gd name="T71" fmla="*/ 213 h 237"/>
                <a:gd name="T72" fmla="*/ 88 w 118"/>
                <a:gd name="T73" fmla="*/ 214 h 237"/>
                <a:gd name="T74" fmla="*/ 91 w 118"/>
                <a:gd name="T75" fmla="*/ 207 h 237"/>
                <a:gd name="T76" fmla="*/ 90 w 118"/>
                <a:gd name="T77" fmla="*/ 199 h 237"/>
                <a:gd name="T78" fmla="*/ 103 w 118"/>
                <a:gd name="T79" fmla="*/ 195 h 237"/>
                <a:gd name="T80" fmla="*/ 113 w 118"/>
                <a:gd name="T81" fmla="*/ 183 h 237"/>
                <a:gd name="T82" fmla="*/ 114 w 118"/>
                <a:gd name="T83" fmla="*/ 181 h 237"/>
                <a:gd name="T84" fmla="*/ 115 w 118"/>
                <a:gd name="T85" fmla="*/ 180 h 237"/>
                <a:gd name="T86" fmla="*/ 114 w 118"/>
                <a:gd name="T87" fmla="*/ 209 h 237"/>
                <a:gd name="T88" fmla="*/ 110 w 118"/>
                <a:gd name="T89" fmla="*/ 237 h 237"/>
                <a:gd name="T90" fmla="*/ 89 w 118"/>
                <a:gd name="T91" fmla="*/ 224 h 237"/>
                <a:gd name="T92" fmla="*/ 63 w 118"/>
                <a:gd name="T93" fmla="*/ 221 h 237"/>
                <a:gd name="T94" fmla="*/ 38 w 118"/>
                <a:gd name="T95" fmla="*/ 223 h 237"/>
                <a:gd name="T96" fmla="*/ 14 w 118"/>
                <a:gd name="T97" fmla="*/ 230 h 237"/>
                <a:gd name="T98" fmla="*/ 4 w 118"/>
                <a:gd name="T99" fmla="*/ 174 h 237"/>
                <a:gd name="T100" fmla="*/ 0 w 118"/>
                <a:gd name="T101" fmla="*/ 113 h 237"/>
                <a:gd name="T102" fmla="*/ 8 w 118"/>
                <a:gd name="T103" fmla="*/ 56 h 237"/>
                <a:gd name="T104" fmla="*/ 36 w 118"/>
                <a:gd name="T105" fmla="*/ 9 h 237"/>
                <a:gd name="T106" fmla="*/ 48 w 118"/>
                <a:gd name="T107" fmla="*/ 6 h 237"/>
                <a:gd name="T108" fmla="*/ 61 w 118"/>
                <a:gd name="T109" fmla="*/ 1 h 237"/>
                <a:gd name="T110" fmla="*/ 73 w 118"/>
                <a:gd name="T111" fmla="*/ 1 h 237"/>
                <a:gd name="T112" fmla="*/ 84 w 118"/>
                <a:gd name="T113" fmla="*/ 9 h 237"/>
                <a:gd name="T114" fmla="*/ 103 w 118"/>
                <a:gd name="T115" fmla="*/ 43 h 237"/>
                <a:gd name="T116" fmla="*/ 114 w 118"/>
                <a:gd name="T117" fmla="*/ 81 h 237"/>
                <a:gd name="T118" fmla="*/ 118 w 118"/>
                <a:gd name="T119" fmla="*/ 121 h 237"/>
                <a:gd name="T120" fmla="*/ 118 w 118"/>
                <a:gd name="T121" fmla="*/ 161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18" h="237">
                  <a:moveTo>
                    <a:pt x="118" y="161"/>
                  </a:moveTo>
                  <a:lnTo>
                    <a:pt x="115" y="150"/>
                  </a:lnTo>
                  <a:lnTo>
                    <a:pt x="111" y="138"/>
                  </a:lnTo>
                  <a:lnTo>
                    <a:pt x="103" y="129"/>
                  </a:lnTo>
                  <a:lnTo>
                    <a:pt x="93" y="123"/>
                  </a:lnTo>
                  <a:lnTo>
                    <a:pt x="89" y="123"/>
                  </a:lnTo>
                  <a:lnTo>
                    <a:pt x="84" y="123"/>
                  </a:lnTo>
                  <a:lnTo>
                    <a:pt x="81" y="123"/>
                  </a:lnTo>
                  <a:lnTo>
                    <a:pt x="79" y="120"/>
                  </a:lnTo>
                  <a:lnTo>
                    <a:pt x="79" y="105"/>
                  </a:lnTo>
                  <a:lnTo>
                    <a:pt x="82" y="104"/>
                  </a:lnTo>
                  <a:lnTo>
                    <a:pt x="89" y="106"/>
                  </a:lnTo>
                  <a:lnTo>
                    <a:pt x="94" y="106"/>
                  </a:lnTo>
                  <a:lnTo>
                    <a:pt x="98" y="100"/>
                  </a:lnTo>
                  <a:lnTo>
                    <a:pt x="101" y="97"/>
                  </a:lnTo>
                  <a:lnTo>
                    <a:pt x="101" y="92"/>
                  </a:lnTo>
                  <a:lnTo>
                    <a:pt x="100" y="88"/>
                  </a:lnTo>
                  <a:lnTo>
                    <a:pt x="100" y="83"/>
                  </a:lnTo>
                  <a:lnTo>
                    <a:pt x="96" y="76"/>
                  </a:lnTo>
                  <a:lnTo>
                    <a:pt x="92" y="70"/>
                  </a:lnTo>
                  <a:lnTo>
                    <a:pt x="86" y="65"/>
                  </a:lnTo>
                  <a:lnTo>
                    <a:pt x="82" y="59"/>
                  </a:lnTo>
                  <a:lnTo>
                    <a:pt x="78" y="55"/>
                  </a:lnTo>
                  <a:lnTo>
                    <a:pt x="76" y="48"/>
                  </a:lnTo>
                  <a:lnTo>
                    <a:pt x="75" y="40"/>
                  </a:lnTo>
                  <a:lnTo>
                    <a:pt x="77" y="31"/>
                  </a:lnTo>
                  <a:lnTo>
                    <a:pt x="74" y="30"/>
                  </a:lnTo>
                  <a:lnTo>
                    <a:pt x="71" y="29"/>
                  </a:lnTo>
                  <a:lnTo>
                    <a:pt x="67" y="29"/>
                  </a:lnTo>
                  <a:lnTo>
                    <a:pt x="64" y="27"/>
                  </a:lnTo>
                  <a:lnTo>
                    <a:pt x="61" y="34"/>
                  </a:lnTo>
                  <a:lnTo>
                    <a:pt x="61" y="41"/>
                  </a:lnTo>
                  <a:lnTo>
                    <a:pt x="61" y="48"/>
                  </a:lnTo>
                  <a:lnTo>
                    <a:pt x="60" y="56"/>
                  </a:lnTo>
                  <a:lnTo>
                    <a:pt x="52" y="52"/>
                  </a:lnTo>
                  <a:lnTo>
                    <a:pt x="47" y="40"/>
                  </a:lnTo>
                  <a:lnTo>
                    <a:pt x="43" y="30"/>
                  </a:lnTo>
                  <a:lnTo>
                    <a:pt x="30" y="32"/>
                  </a:lnTo>
                  <a:lnTo>
                    <a:pt x="28" y="43"/>
                  </a:lnTo>
                  <a:lnTo>
                    <a:pt x="32" y="57"/>
                  </a:lnTo>
                  <a:lnTo>
                    <a:pt x="32" y="67"/>
                  </a:lnTo>
                  <a:lnTo>
                    <a:pt x="21" y="73"/>
                  </a:lnTo>
                  <a:lnTo>
                    <a:pt x="14" y="84"/>
                  </a:lnTo>
                  <a:lnTo>
                    <a:pt x="12" y="98"/>
                  </a:lnTo>
                  <a:lnTo>
                    <a:pt x="12" y="113"/>
                  </a:lnTo>
                  <a:lnTo>
                    <a:pt x="14" y="128"/>
                  </a:lnTo>
                  <a:lnTo>
                    <a:pt x="16" y="137"/>
                  </a:lnTo>
                  <a:lnTo>
                    <a:pt x="20" y="141"/>
                  </a:lnTo>
                  <a:lnTo>
                    <a:pt x="25" y="145"/>
                  </a:lnTo>
                  <a:lnTo>
                    <a:pt x="31" y="147"/>
                  </a:lnTo>
                  <a:lnTo>
                    <a:pt x="38" y="149"/>
                  </a:lnTo>
                  <a:lnTo>
                    <a:pt x="43" y="153"/>
                  </a:lnTo>
                  <a:lnTo>
                    <a:pt x="45" y="158"/>
                  </a:lnTo>
                  <a:lnTo>
                    <a:pt x="45" y="168"/>
                  </a:lnTo>
                  <a:lnTo>
                    <a:pt x="40" y="169"/>
                  </a:lnTo>
                  <a:lnTo>
                    <a:pt x="38" y="166"/>
                  </a:lnTo>
                  <a:lnTo>
                    <a:pt x="35" y="163"/>
                  </a:lnTo>
                  <a:lnTo>
                    <a:pt x="32" y="161"/>
                  </a:lnTo>
                  <a:lnTo>
                    <a:pt x="25" y="165"/>
                  </a:lnTo>
                  <a:lnTo>
                    <a:pt x="21" y="172"/>
                  </a:lnTo>
                  <a:lnTo>
                    <a:pt x="21" y="180"/>
                  </a:lnTo>
                  <a:lnTo>
                    <a:pt x="25" y="188"/>
                  </a:lnTo>
                  <a:lnTo>
                    <a:pt x="32" y="197"/>
                  </a:lnTo>
                  <a:lnTo>
                    <a:pt x="42" y="201"/>
                  </a:lnTo>
                  <a:lnTo>
                    <a:pt x="49" y="205"/>
                  </a:lnTo>
                  <a:lnTo>
                    <a:pt x="52" y="219"/>
                  </a:lnTo>
                  <a:lnTo>
                    <a:pt x="59" y="221"/>
                  </a:lnTo>
                  <a:lnTo>
                    <a:pt x="64" y="217"/>
                  </a:lnTo>
                  <a:lnTo>
                    <a:pt x="67" y="210"/>
                  </a:lnTo>
                  <a:lnTo>
                    <a:pt x="70" y="203"/>
                  </a:lnTo>
                  <a:lnTo>
                    <a:pt x="74" y="207"/>
                  </a:lnTo>
                  <a:lnTo>
                    <a:pt x="77" y="213"/>
                  </a:lnTo>
                  <a:lnTo>
                    <a:pt x="80" y="218"/>
                  </a:lnTo>
                  <a:lnTo>
                    <a:pt x="88" y="214"/>
                  </a:lnTo>
                  <a:lnTo>
                    <a:pt x="91" y="212"/>
                  </a:lnTo>
                  <a:lnTo>
                    <a:pt x="91" y="207"/>
                  </a:lnTo>
                  <a:lnTo>
                    <a:pt x="91" y="203"/>
                  </a:lnTo>
                  <a:lnTo>
                    <a:pt x="90" y="199"/>
                  </a:lnTo>
                  <a:lnTo>
                    <a:pt x="97" y="198"/>
                  </a:lnTo>
                  <a:lnTo>
                    <a:pt x="103" y="195"/>
                  </a:lnTo>
                  <a:lnTo>
                    <a:pt x="109" y="190"/>
                  </a:lnTo>
                  <a:lnTo>
                    <a:pt x="113" y="183"/>
                  </a:lnTo>
                  <a:lnTo>
                    <a:pt x="113" y="182"/>
                  </a:lnTo>
                  <a:lnTo>
                    <a:pt x="114" y="181"/>
                  </a:lnTo>
                  <a:lnTo>
                    <a:pt x="114" y="180"/>
                  </a:lnTo>
                  <a:lnTo>
                    <a:pt x="115" y="180"/>
                  </a:lnTo>
                  <a:lnTo>
                    <a:pt x="115" y="194"/>
                  </a:lnTo>
                  <a:lnTo>
                    <a:pt x="114" y="209"/>
                  </a:lnTo>
                  <a:lnTo>
                    <a:pt x="112" y="223"/>
                  </a:lnTo>
                  <a:lnTo>
                    <a:pt x="110" y="237"/>
                  </a:lnTo>
                  <a:lnTo>
                    <a:pt x="100" y="229"/>
                  </a:lnTo>
                  <a:lnTo>
                    <a:pt x="89" y="224"/>
                  </a:lnTo>
                  <a:lnTo>
                    <a:pt x="76" y="221"/>
                  </a:lnTo>
                  <a:lnTo>
                    <a:pt x="63" y="221"/>
                  </a:lnTo>
                  <a:lnTo>
                    <a:pt x="50" y="222"/>
                  </a:lnTo>
                  <a:lnTo>
                    <a:pt x="38" y="223"/>
                  </a:lnTo>
                  <a:lnTo>
                    <a:pt x="25" y="227"/>
                  </a:lnTo>
                  <a:lnTo>
                    <a:pt x="14" y="230"/>
                  </a:lnTo>
                  <a:lnTo>
                    <a:pt x="9" y="203"/>
                  </a:lnTo>
                  <a:lnTo>
                    <a:pt x="4" y="174"/>
                  </a:lnTo>
                  <a:lnTo>
                    <a:pt x="1" y="144"/>
                  </a:lnTo>
                  <a:lnTo>
                    <a:pt x="0" y="113"/>
                  </a:lnTo>
                  <a:lnTo>
                    <a:pt x="2" y="83"/>
                  </a:lnTo>
                  <a:lnTo>
                    <a:pt x="8" y="56"/>
                  </a:lnTo>
                  <a:lnTo>
                    <a:pt x="19" y="31"/>
                  </a:lnTo>
                  <a:lnTo>
                    <a:pt x="36" y="9"/>
                  </a:lnTo>
                  <a:lnTo>
                    <a:pt x="42" y="8"/>
                  </a:lnTo>
                  <a:lnTo>
                    <a:pt x="48" y="6"/>
                  </a:lnTo>
                  <a:lnTo>
                    <a:pt x="55" y="3"/>
                  </a:lnTo>
                  <a:lnTo>
                    <a:pt x="61" y="1"/>
                  </a:lnTo>
                  <a:lnTo>
                    <a:pt x="67" y="0"/>
                  </a:lnTo>
                  <a:lnTo>
                    <a:pt x="73" y="1"/>
                  </a:lnTo>
                  <a:lnTo>
                    <a:pt x="79" y="3"/>
                  </a:lnTo>
                  <a:lnTo>
                    <a:pt x="84" y="9"/>
                  </a:lnTo>
                  <a:lnTo>
                    <a:pt x="95" y="25"/>
                  </a:lnTo>
                  <a:lnTo>
                    <a:pt x="103" y="43"/>
                  </a:lnTo>
                  <a:lnTo>
                    <a:pt x="110" y="62"/>
                  </a:lnTo>
                  <a:lnTo>
                    <a:pt x="114" y="81"/>
                  </a:lnTo>
                  <a:lnTo>
                    <a:pt x="116" y="100"/>
                  </a:lnTo>
                  <a:lnTo>
                    <a:pt x="118" y="121"/>
                  </a:lnTo>
                  <a:lnTo>
                    <a:pt x="118" y="140"/>
                  </a:lnTo>
                  <a:lnTo>
                    <a:pt x="118" y="1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2BCA978B-65AF-48B6-980B-38959F7EAB19}"/>
                </a:ext>
              </a:extLst>
            </p:cNvPr>
            <p:cNvSpPr>
              <a:spLocks/>
            </p:cNvSpPr>
            <p:nvPr/>
          </p:nvSpPr>
          <p:spPr bwMode="auto">
            <a:xfrm>
              <a:off x="4934" y="93"/>
              <a:ext cx="67" cy="114"/>
            </a:xfrm>
            <a:custGeom>
              <a:avLst/>
              <a:gdLst>
                <a:gd name="T0" fmla="*/ 184 w 202"/>
                <a:gd name="T1" fmla="*/ 48 h 341"/>
                <a:gd name="T2" fmla="*/ 196 w 202"/>
                <a:gd name="T3" fmla="*/ 94 h 341"/>
                <a:gd name="T4" fmla="*/ 202 w 202"/>
                <a:gd name="T5" fmla="*/ 143 h 341"/>
                <a:gd name="T6" fmla="*/ 198 w 202"/>
                <a:gd name="T7" fmla="*/ 192 h 341"/>
                <a:gd name="T8" fmla="*/ 199 w 202"/>
                <a:gd name="T9" fmla="*/ 221 h 341"/>
                <a:gd name="T10" fmla="*/ 167 w 202"/>
                <a:gd name="T11" fmla="*/ 224 h 341"/>
                <a:gd name="T12" fmla="*/ 138 w 202"/>
                <a:gd name="T13" fmla="*/ 237 h 341"/>
                <a:gd name="T14" fmla="*/ 113 w 202"/>
                <a:gd name="T15" fmla="*/ 259 h 341"/>
                <a:gd name="T16" fmla="*/ 90 w 202"/>
                <a:gd name="T17" fmla="*/ 285 h 341"/>
                <a:gd name="T18" fmla="*/ 91 w 202"/>
                <a:gd name="T19" fmla="*/ 286 h 341"/>
                <a:gd name="T20" fmla="*/ 94 w 202"/>
                <a:gd name="T21" fmla="*/ 287 h 341"/>
                <a:gd name="T22" fmla="*/ 82 w 202"/>
                <a:gd name="T23" fmla="*/ 294 h 341"/>
                <a:gd name="T24" fmla="*/ 68 w 202"/>
                <a:gd name="T25" fmla="*/ 299 h 341"/>
                <a:gd name="T26" fmla="*/ 55 w 202"/>
                <a:gd name="T27" fmla="*/ 309 h 341"/>
                <a:gd name="T28" fmla="*/ 44 w 202"/>
                <a:gd name="T29" fmla="*/ 322 h 341"/>
                <a:gd name="T30" fmla="*/ 31 w 202"/>
                <a:gd name="T31" fmla="*/ 334 h 341"/>
                <a:gd name="T32" fmla="*/ 18 w 202"/>
                <a:gd name="T33" fmla="*/ 341 h 341"/>
                <a:gd name="T34" fmla="*/ 55 w 202"/>
                <a:gd name="T35" fmla="*/ 295 h 341"/>
                <a:gd name="T36" fmla="*/ 40 w 202"/>
                <a:gd name="T37" fmla="*/ 299 h 341"/>
                <a:gd name="T38" fmla="*/ 25 w 202"/>
                <a:gd name="T39" fmla="*/ 307 h 341"/>
                <a:gd name="T40" fmla="*/ 9 w 202"/>
                <a:gd name="T41" fmla="*/ 315 h 341"/>
                <a:gd name="T42" fmla="*/ 10 w 202"/>
                <a:gd name="T43" fmla="*/ 310 h 341"/>
                <a:gd name="T44" fmla="*/ 31 w 202"/>
                <a:gd name="T45" fmla="*/ 300 h 341"/>
                <a:gd name="T46" fmla="*/ 54 w 202"/>
                <a:gd name="T47" fmla="*/ 294 h 341"/>
                <a:gd name="T48" fmla="*/ 79 w 202"/>
                <a:gd name="T49" fmla="*/ 290 h 341"/>
                <a:gd name="T50" fmla="*/ 85 w 202"/>
                <a:gd name="T51" fmla="*/ 284 h 341"/>
                <a:gd name="T52" fmla="*/ 72 w 202"/>
                <a:gd name="T53" fmla="*/ 279 h 341"/>
                <a:gd name="T54" fmla="*/ 60 w 202"/>
                <a:gd name="T55" fmla="*/ 276 h 341"/>
                <a:gd name="T56" fmla="*/ 47 w 202"/>
                <a:gd name="T57" fmla="*/ 271 h 341"/>
                <a:gd name="T58" fmla="*/ 39 w 202"/>
                <a:gd name="T59" fmla="*/ 269 h 341"/>
                <a:gd name="T60" fmla="*/ 33 w 202"/>
                <a:gd name="T61" fmla="*/ 269 h 341"/>
                <a:gd name="T62" fmla="*/ 39 w 202"/>
                <a:gd name="T63" fmla="*/ 269 h 341"/>
                <a:gd name="T64" fmla="*/ 53 w 202"/>
                <a:gd name="T65" fmla="*/ 273 h 341"/>
                <a:gd name="T66" fmla="*/ 68 w 202"/>
                <a:gd name="T67" fmla="*/ 275 h 341"/>
                <a:gd name="T68" fmla="*/ 83 w 202"/>
                <a:gd name="T69" fmla="*/ 279 h 341"/>
                <a:gd name="T70" fmla="*/ 94 w 202"/>
                <a:gd name="T71" fmla="*/ 277 h 341"/>
                <a:gd name="T72" fmla="*/ 91 w 202"/>
                <a:gd name="T73" fmla="*/ 275 h 341"/>
                <a:gd name="T74" fmla="*/ 88 w 202"/>
                <a:gd name="T75" fmla="*/ 275 h 341"/>
                <a:gd name="T76" fmla="*/ 70 w 202"/>
                <a:gd name="T77" fmla="*/ 154 h 341"/>
                <a:gd name="T78" fmla="*/ 86 w 202"/>
                <a:gd name="T79" fmla="*/ 33 h 341"/>
                <a:gd name="T80" fmla="*/ 94 w 202"/>
                <a:gd name="T81" fmla="*/ 24 h 341"/>
                <a:gd name="T82" fmla="*/ 102 w 202"/>
                <a:gd name="T83" fmla="*/ 15 h 341"/>
                <a:gd name="T84" fmla="*/ 111 w 202"/>
                <a:gd name="T85" fmla="*/ 6 h 341"/>
                <a:gd name="T86" fmla="*/ 121 w 202"/>
                <a:gd name="T87" fmla="*/ 0 h 341"/>
                <a:gd name="T88" fmla="*/ 137 w 202"/>
                <a:gd name="T89" fmla="*/ 1 h 341"/>
                <a:gd name="T90" fmla="*/ 152 w 202"/>
                <a:gd name="T91" fmla="*/ 5 h 341"/>
                <a:gd name="T92" fmla="*/ 165 w 202"/>
                <a:gd name="T93" fmla="*/ 14 h 341"/>
                <a:gd name="T94" fmla="*/ 174 w 202"/>
                <a:gd name="T95" fmla="*/ 28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02" h="341">
                  <a:moveTo>
                    <a:pt x="174" y="28"/>
                  </a:moveTo>
                  <a:lnTo>
                    <a:pt x="184" y="48"/>
                  </a:lnTo>
                  <a:lnTo>
                    <a:pt x="190" y="70"/>
                  </a:lnTo>
                  <a:lnTo>
                    <a:pt x="196" y="94"/>
                  </a:lnTo>
                  <a:lnTo>
                    <a:pt x="199" y="118"/>
                  </a:lnTo>
                  <a:lnTo>
                    <a:pt x="202" y="143"/>
                  </a:lnTo>
                  <a:lnTo>
                    <a:pt x="201" y="167"/>
                  </a:lnTo>
                  <a:lnTo>
                    <a:pt x="198" y="192"/>
                  </a:lnTo>
                  <a:lnTo>
                    <a:pt x="194" y="216"/>
                  </a:lnTo>
                  <a:lnTo>
                    <a:pt x="199" y="221"/>
                  </a:lnTo>
                  <a:lnTo>
                    <a:pt x="183" y="221"/>
                  </a:lnTo>
                  <a:lnTo>
                    <a:pt x="167" y="224"/>
                  </a:lnTo>
                  <a:lnTo>
                    <a:pt x="152" y="229"/>
                  </a:lnTo>
                  <a:lnTo>
                    <a:pt x="138" y="237"/>
                  </a:lnTo>
                  <a:lnTo>
                    <a:pt x="124" y="246"/>
                  </a:lnTo>
                  <a:lnTo>
                    <a:pt x="113" y="259"/>
                  </a:lnTo>
                  <a:lnTo>
                    <a:pt x="101" y="271"/>
                  </a:lnTo>
                  <a:lnTo>
                    <a:pt x="90" y="285"/>
                  </a:lnTo>
                  <a:lnTo>
                    <a:pt x="90" y="286"/>
                  </a:lnTo>
                  <a:lnTo>
                    <a:pt x="91" y="286"/>
                  </a:lnTo>
                  <a:lnTo>
                    <a:pt x="93" y="287"/>
                  </a:lnTo>
                  <a:lnTo>
                    <a:pt x="94" y="287"/>
                  </a:lnTo>
                  <a:lnTo>
                    <a:pt x="89" y="292"/>
                  </a:lnTo>
                  <a:lnTo>
                    <a:pt x="82" y="294"/>
                  </a:lnTo>
                  <a:lnTo>
                    <a:pt x="75" y="295"/>
                  </a:lnTo>
                  <a:lnTo>
                    <a:pt x="68" y="299"/>
                  </a:lnTo>
                  <a:lnTo>
                    <a:pt x="62" y="303"/>
                  </a:lnTo>
                  <a:lnTo>
                    <a:pt x="55" y="309"/>
                  </a:lnTo>
                  <a:lnTo>
                    <a:pt x="49" y="316"/>
                  </a:lnTo>
                  <a:lnTo>
                    <a:pt x="44" y="322"/>
                  </a:lnTo>
                  <a:lnTo>
                    <a:pt x="37" y="328"/>
                  </a:lnTo>
                  <a:lnTo>
                    <a:pt x="31" y="334"/>
                  </a:lnTo>
                  <a:lnTo>
                    <a:pt x="25" y="339"/>
                  </a:lnTo>
                  <a:lnTo>
                    <a:pt x="18" y="341"/>
                  </a:lnTo>
                  <a:lnTo>
                    <a:pt x="65" y="296"/>
                  </a:lnTo>
                  <a:lnTo>
                    <a:pt x="55" y="295"/>
                  </a:lnTo>
                  <a:lnTo>
                    <a:pt x="47" y="296"/>
                  </a:lnTo>
                  <a:lnTo>
                    <a:pt x="40" y="299"/>
                  </a:lnTo>
                  <a:lnTo>
                    <a:pt x="32" y="302"/>
                  </a:lnTo>
                  <a:lnTo>
                    <a:pt x="25" y="307"/>
                  </a:lnTo>
                  <a:lnTo>
                    <a:pt x="16" y="311"/>
                  </a:lnTo>
                  <a:lnTo>
                    <a:pt x="9" y="315"/>
                  </a:lnTo>
                  <a:lnTo>
                    <a:pt x="0" y="318"/>
                  </a:lnTo>
                  <a:lnTo>
                    <a:pt x="10" y="310"/>
                  </a:lnTo>
                  <a:lnTo>
                    <a:pt x="19" y="304"/>
                  </a:lnTo>
                  <a:lnTo>
                    <a:pt x="31" y="300"/>
                  </a:lnTo>
                  <a:lnTo>
                    <a:pt x="43" y="296"/>
                  </a:lnTo>
                  <a:lnTo>
                    <a:pt x="54" y="294"/>
                  </a:lnTo>
                  <a:lnTo>
                    <a:pt x="66" y="292"/>
                  </a:lnTo>
                  <a:lnTo>
                    <a:pt x="79" y="290"/>
                  </a:lnTo>
                  <a:lnTo>
                    <a:pt x="90" y="287"/>
                  </a:lnTo>
                  <a:lnTo>
                    <a:pt x="85" y="284"/>
                  </a:lnTo>
                  <a:lnTo>
                    <a:pt x="79" y="282"/>
                  </a:lnTo>
                  <a:lnTo>
                    <a:pt x="72" y="279"/>
                  </a:lnTo>
                  <a:lnTo>
                    <a:pt x="66" y="277"/>
                  </a:lnTo>
                  <a:lnTo>
                    <a:pt x="60" y="276"/>
                  </a:lnTo>
                  <a:lnTo>
                    <a:pt x="53" y="274"/>
                  </a:lnTo>
                  <a:lnTo>
                    <a:pt x="47" y="271"/>
                  </a:lnTo>
                  <a:lnTo>
                    <a:pt x="42" y="269"/>
                  </a:lnTo>
                  <a:lnTo>
                    <a:pt x="39" y="269"/>
                  </a:lnTo>
                  <a:lnTo>
                    <a:pt x="35" y="270"/>
                  </a:lnTo>
                  <a:lnTo>
                    <a:pt x="33" y="269"/>
                  </a:lnTo>
                  <a:lnTo>
                    <a:pt x="31" y="268"/>
                  </a:lnTo>
                  <a:lnTo>
                    <a:pt x="39" y="269"/>
                  </a:lnTo>
                  <a:lnTo>
                    <a:pt x="46" y="270"/>
                  </a:lnTo>
                  <a:lnTo>
                    <a:pt x="53" y="273"/>
                  </a:lnTo>
                  <a:lnTo>
                    <a:pt x="61" y="274"/>
                  </a:lnTo>
                  <a:lnTo>
                    <a:pt x="68" y="275"/>
                  </a:lnTo>
                  <a:lnTo>
                    <a:pt x="76" y="277"/>
                  </a:lnTo>
                  <a:lnTo>
                    <a:pt x="83" y="279"/>
                  </a:lnTo>
                  <a:lnTo>
                    <a:pt x="90" y="282"/>
                  </a:lnTo>
                  <a:lnTo>
                    <a:pt x="94" y="277"/>
                  </a:lnTo>
                  <a:lnTo>
                    <a:pt x="93" y="276"/>
                  </a:lnTo>
                  <a:lnTo>
                    <a:pt x="91" y="275"/>
                  </a:lnTo>
                  <a:lnTo>
                    <a:pt x="89" y="275"/>
                  </a:lnTo>
                  <a:lnTo>
                    <a:pt x="88" y="275"/>
                  </a:lnTo>
                  <a:lnTo>
                    <a:pt x="77" y="216"/>
                  </a:lnTo>
                  <a:lnTo>
                    <a:pt x="70" y="154"/>
                  </a:lnTo>
                  <a:lnTo>
                    <a:pt x="72" y="93"/>
                  </a:lnTo>
                  <a:lnTo>
                    <a:pt x="86" y="33"/>
                  </a:lnTo>
                  <a:lnTo>
                    <a:pt x="89" y="29"/>
                  </a:lnTo>
                  <a:lnTo>
                    <a:pt x="94" y="24"/>
                  </a:lnTo>
                  <a:lnTo>
                    <a:pt x="98" y="20"/>
                  </a:lnTo>
                  <a:lnTo>
                    <a:pt x="102" y="15"/>
                  </a:lnTo>
                  <a:lnTo>
                    <a:pt x="106" y="11"/>
                  </a:lnTo>
                  <a:lnTo>
                    <a:pt x="111" y="6"/>
                  </a:lnTo>
                  <a:lnTo>
                    <a:pt x="116" y="3"/>
                  </a:lnTo>
                  <a:lnTo>
                    <a:pt x="121" y="0"/>
                  </a:lnTo>
                  <a:lnTo>
                    <a:pt x="129" y="0"/>
                  </a:lnTo>
                  <a:lnTo>
                    <a:pt x="137" y="1"/>
                  </a:lnTo>
                  <a:lnTo>
                    <a:pt x="144" y="3"/>
                  </a:lnTo>
                  <a:lnTo>
                    <a:pt x="152" y="5"/>
                  </a:lnTo>
                  <a:lnTo>
                    <a:pt x="158" y="9"/>
                  </a:lnTo>
                  <a:lnTo>
                    <a:pt x="165" y="14"/>
                  </a:lnTo>
                  <a:lnTo>
                    <a:pt x="170" y="20"/>
                  </a:lnTo>
                  <a:lnTo>
                    <a:pt x="174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BF54DBBD-6311-4105-B781-37AAFD16E99F}"/>
                </a:ext>
              </a:extLst>
            </p:cNvPr>
            <p:cNvSpPr>
              <a:spLocks/>
            </p:cNvSpPr>
            <p:nvPr/>
          </p:nvSpPr>
          <p:spPr bwMode="auto">
            <a:xfrm>
              <a:off x="4958" y="95"/>
              <a:ext cx="42" cy="90"/>
            </a:xfrm>
            <a:custGeom>
              <a:avLst/>
              <a:gdLst>
                <a:gd name="T0" fmla="*/ 96 w 124"/>
                <a:gd name="T1" fmla="*/ 25 h 268"/>
                <a:gd name="T2" fmla="*/ 108 w 124"/>
                <a:gd name="T3" fmla="*/ 53 h 268"/>
                <a:gd name="T4" fmla="*/ 116 w 124"/>
                <a:gd name="T5" fmla="*/ 83 h 268"/>
                <a:gd name="T6" fmla="*/ 122 w 124"/>
                <a:gd name="T7" fmla="*/ 114 h 268"/>
                <a:gd name="T8" fmla="*/ 124 w 124"/>
                <a:gd name="T9" fmla="*/ 150 h 268"/>
                <a:gd name="T10" fmla="*/ 122 w 124"/>
                <a:gd name="T11" fmla="*/ 189 h 268"/>
                <a:gd name="T12" fmla="*/ 112 w 124"/>
                <a:gd name="T13" fmla="*/ 207 h 268"/>
                <a:gd name="T14" fmla="*/ 100 w 124"/>
                <a:gd name="T15" fmla="*/ 207 h 268"/>
                <a:gd name="T16" fmla="*/ 92 w 124"/>
                <a:gd name="T17" fmla="*/ 208 h 268"/>
                <a:gd name="T18" fmla="*/ 89 w 124"/>
                <a:gd name="T19" fmla="*/ 200 h 268"/>
                <a:gd name="T20" fmla="*/ 97 w 124"/>
                <a:gd name="T21" fmla="*/ 190 h 268"/>
                <a:gd name="T22" fmla="*/ 105 w 124"/>
                <a:gd name="T23" fmla="*/ 172 h 268"/>
                <a:gd name="T24" fmla="*/ 105 w 124"/>
                <a:gd name="T25" fmla="*/ 148 h 268"/>
                <a:gd name="T26" fmla="*/ 89 w 124"/>
                <a:gd name="T27" fmla="*/ 129 h 268"/>
                <a:gd name="T28" fmla="*/ 77 w 124"/>
                <a:gd name="T29" fmla="*/ 107 h 268"/>
                <a:gd name="T30" fmla="*/ 89 w 124"/>
                <a:gd name="T31" fmla="*/ 108 h 268"/>
                <a:gd name="T32" fmla="*/ 98 w 124"/>
                <a:gd name="T33" fmla="*/ 101 h 268"/>
                <a:gd name="T34" fmla="*/ 93 w 124"/>
                <a:gd name="T35" fmla="*/ 82 h 268"/>
                <a:gd name="T36" fmla="*/ 79 w 124"/>
                <a:gd name="T37" fmla="*/ 68 h 268"/>
                <a:gd name="T38" fmla="*/ 72 w 124"/>
                <a:gd name="T39" fmla="*/ 27 h 268"/>
                <a:gd name="T40" fmla="*/ 66 w 124"/>
                <a:gd name="T41" fmla="*/ 25 h 268"/>
                <a:gd name="T42" fmla="*/ 59 w 124"/>
                <a:gd name="T43" fmla="*/ 25 h 268"/>
                <a:gd name="T44" fmla="*/ 56 w 124"/>
                <a:gd name="T45" fmla="*/ 43 h 268"/>
                <a:gd name="T46" fmla="*/ 57 w 124"/>
                <a:gd name="T47" fmla="*/ 63 h 268"/>
                <a:gd name="T48" fmla="*/ 46 w 124"/>
                <a:gd name="T49" fmla="*/ 30 h 268"/>
                <a:gd name="T50" fmla="*/ 36 w 124"/>
                <a:gd name="T51" fmla="*/ 30 h 268"/>
                <a:gd name="T52" fmla="*/ 30 w 124"/>
                <a:gd name="T53" fmla="*/ 35 h 268"/>
                <a:gd name="T54" fmla="*/ 32 w 124"/>
                <a:gd name="T55" fmla="*/ 53 h 268"/>
                <a:gd name="T56" fmla="*/ 35 w 124"/>
                <a:gd name="T57" fmla="*/ 72 h 268"/>
                <a:gd name="T58" fmla="*/ 18 w 124"/>
                <a:gd name="T59" fmla="*/ 91 h 268"/>
                <a:gd name="T60" fmla="*/ 12 w 124"/>
                <a:gd name="T61" fmla="*/ 118 h 268"/>
                <a:gd name="T62" fmla="*/ 16 w 124"/>
                <a:gd name="T63" fmla="*/ 136 h 268"/>
                <a:gd name="T64" fmla="*/ 26 w 124"/>
                <a:gd name="T65" fmla="*/ 148 h 268"/>
                <a:gd name="T66" fmla="*/ 33 w 124"/>
                <a:gd name="T67" fmla="*/ 150 h 268"/>
                <a:gd name="T68" fmla="*/ 41 w 124"/>
                <a:gd name="T69" fmla="*/ 155 h 268"/>
                <a:gd name="T70" fmla="*/ 40 w 124"/>
                <a:gd name="T71" fmla="*/ 178 h 268"/>
                <a:gd name="T72" fmla="*/ 30 w 124"/>
                <a:gd name="T73" fmla="*/ 172 h 268"/>
                <a:gd name="T74" fmla="*/ 23 w 124"/>
                <a:gd name="T75" fmla="*/ 180 h 268"/>
                <a:gd name="T76" fmla="*/ 24 w 124"/>
                <a:gd name="T77" fmla="*/ 191 h 268"/>
                <a:gd name="T78" fmla="*/ 33 w 124"/>
                <a:gd name="T79" fmla="*/ 204 h 268"/>
                <a:gd name="T80" fmla="*/ 49 w 124"/>
                <a:gd name="T81" fmla="*/ 214 h 268"/>
                <a:gd name="T82" fmla="*/ 51 w 124"/>
                <a:gd name="T83" fmla="*/ 228 h 268"/>
                <a:gd name="T84" fmla="*/ 58 w 124"/>
                <a:gd name="T85" fmla="*/ 229 h 268"/>
                <a:gd name="T86" fmla="*/ 54 w 124"/>
                <a:gd name="T87" fmla="*/ 233 h 268"/>
                <a:gd name="T88" fmla="*/ 44 w 124"/>
                <a:gd name="T89" fmla="*/ 241 h 268"/>
                <a:gd name="T90" fmla="*/ 33 w 124"/>
                <a:gd name="T91" fmla="*/ 251 h 268"/>
                <a:gd name="T92" fmla="*/ 24 w 124"/>
                <a:gd name="T93" fmla="*/ 261 h 268"/>
                <a:gd name="T94" fmla="*/ 14 w 124"/>
                <a:gd name="T95" fmla="*/ 239 h 268"/>
                <a:gd name="T96" fmla="*/ 5 w 124"/>
                <a:gd name="T97" fmla="*/ 182 h 268"/>
                <a:gd name="T98" fmla="*/ 0 w 124"/>
                <a:gd name="T99" fmla="*/ 124 h 268"/>
                <a:gd name="T100" fmla="*/ 6 w 124"/>
                <a:gd name="T101" fmla="*/ 66 h 268"/>
                <a:gd name="T102" fmla="*/ 17 w 124"/>
                <a:gd name="T103" fmla="*/ 31 h 268"/>
                <a:gd name="T104" fmla="*/ 25 w 124"/>
                <a:gd name="T105" fmla="*/ 20 h 268"/>
                <a:gd name="T106" fmla="*/ 33 w 124"/>
                <a:gd name="T107" fmla="*/ 12 h 268"/>
                <a:gd name="T108" fmla="*/ 43 w 124"/>
                <a:gd name="T109" fmla="*/ 5 h 268"/>
                <a:gd name="T110" fmla="*/ 53 w 124"/>
                <a:gd name="T111" fmla="*/ 1 h 268"/>
                <a:gd name="T112" fmla="*/ 63 w 124"/>
                <a:gd name="T113" fmla="*/ 2 h 268"/>
                <a:gd name="T114" fmla="*/ 72 w 124"/>
                <a:gd name="T115" fmla="*/ 6 h 268"/>
                <a:gd name="T116" fmla="*/ 82 w 124"/>
                <a:gd name="T117" fmla="*/ 10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24" h="268">
                  <a:moveTo>
                    <a:pt x="87" y="12"/>
                  </a:moveTo>
                  <a:lnTo>
                    <a:pt x="96" y="25"/>
                  </a:lnTo>
                  <a:lnTo>
                    <a:pt x="102" y="39"/>
                  </a:lnTo>
                  <a:lnTo>
                    <a:pt x="108" y="53"/>
                  </a:lnTo>
                  <a:lnTo>
                    <a:pt x="113" y="67"/>
                  </a:lnTo>
                  <a:lnTo>
                    <a:pt x="116" y="83"/>
                  </a:lnTo>
                  <a:lnTo>
                    <a:pt x="119" y="98"/>
                  </a:lnTo>
                  <a:lnTo>
                    <a:pt x="122" y="114"/>
                  </a:lnTo>
                  <a:lnTo>
                    <a:pt x="124" y="130"/>
                  </a:lnTo>
                  <a:lnTo>
                    <a:pt x="124" y="150"/>
                  </a:lnTo>
                  <a:lnTo>
                    <a:pt x="124" y="170"/>
                  </a:lnTo>
                  <a:lnTo>
                    <a:pt x="122" y="189"/>
                  </a:lnTo>
                  <a:lnTo>
                    <a:pt x="118" y="207"/>
                  </a:lnTo>
                  <a:lnTo>
                    <a:pt x="112" y="207"/>
                  </a:lnTo>
                  <a:lnTo>
                    <a:pt x="105" y="207"/>
                  </a:lnTo>
                  <a:lnTo>
                    <a:pt x="100" y="207"/>
                  </a:lnTo>
                  <a:lnTo>
                    <a:pt x="95" y="211"/>
                  </a:lnTo>
                  <a:lnTo>
                    <a:pt x="92" y="208"/>
                  </a:lnTo>
                  <a:lnTo>
                    <a:pt x="90" y="205"/>
                  </a:lnTo>
                  <a:lnTo>
                    <a:pt x="89" y="200"/>
                  </a:lnTo>
                  <a:lnTo>
                    <a:pt x="89" y="196"/>
                  </a:lnTo>
                  <a:lnTo>
                    <a:pt x="97" y="190"/>
                  </a:lnTo>
                  <a:lnTo>
                    <a:pt x="102" y="182"/>
                  </a:lnTo>
                  <a:lnTo>
                    <a:pt x="105" y="172"/>
                  </a:lnTo>
                  <a:lnTo>
                    <a:pt x="107" y="163"/>
                  </a:lnTo>
                  <a:lnTo>
                    <a:pt x="105" y="148"/>
                  </a:lnTo>
                  <a:lnTo>
                    <a:pt x="99" y="137"/>
                  </a:lnTo>
                  <a:lnTo>
                    <a:pt x="89" y="129"/>
                  </a:lnTo>
                  <a:lnTo>
                    <a:pt x="79" y="121"/>
                  </a:lnTo>
                  <a:lnTo>
                    <a:pt x="77" y="107"/>
                  </a:lnTo>
                  <a:lnTo>
                    <a:pt x="82" y="106"/>
                  </a:lnTo>
                  <a:lnTo>
                    <a:pt x="89" y="108"/>
                  </a:lnTo>
                  <a:lnTo>
                    <a:pt x="95" y="108"/>
                  </a:lnTo>
                  <a:lnTo>
                    <a:pt x="98" y="101"/>
                  </a:lnTo>
                  <a:lnTo>
                    <a:pt x="96" y="91"/>
                  </a:lnTo>
                  <a:lnTo>
                    <a:pt x="93" y="82"/>
                  </a:lnTo>
                  <a:lnTo>
                    <a:pt x="87" y="74"/>
                  </a:lnTo>
                  <a:lnTo>
                    <a:pt x="79" y="68"/>
                  </a:lnTo>
                  <a:lnTo>
                    <a:pt x="75" y="68"/>
                  </a:lnTo>
                  <a:lnTo>
                    <a:pt x="72" y="27"/>
                  </a:lnTo>
                  <a:lnTo>
                    <a:pt x="69" y="26"/>
                  </a:lnTo>
                  <a:lnTo>
                    <a:pt x="66" y="25"/>
                  </a:lnTo>
                  <a:lnTo>
                    <a:pt x="62" y="25"/>
                  </a:lnTo>
                  <a:lnTo>
                    <a:pt x="59" y="25"/>
                  </a:lnTo>
                  <a:lnTo>
                    <a:pt x="56" y="34"/>
                  </a:lnTo>
                  <a:lnTo>
                    <a:pt x="56" y="43"/>
                  </a:lnTo>
                  <a:lnTo>
                    <a:pt x="57" y="52"/>
                  </a:lnTo>
                  <a:lnTo>
                    <a:pt x="57" y="63"/>
                  </a:lnTo>
                  <a:lnTo>
                    <a:pt x="51" y="63"/>
                  </a:lnTo>
                  <a:lnTo>
                    <a:pt x="46" y="30"/>
                  </a:lnTo>
                  <a:lnTo>
                    <a:pt x="42" y="30"/>
                  </a:lnTo>
                  <a:lnTo>
                    <a:pt x="36" y="30"/>
                  </a:lnTo>
                  <a:lnTo>
                    <a:pt x="32" y="32"/>
                  </a:lnTo>
                  <a:lnTo>
                    <a:pt x="30" y="35"/>
                  </a:lnTo>
                  <a:lnTo>
                    <a:pt x="30" y="46"/>
                  </a:lnTo>
                  <a:lnTo>
                    <a:pt x="32" y="53"/>
                  </a:lnTo>
                  <a:lnTo>
                    <a:pt x="34" y="63"/>
                  </a:lnTo>
                  <a:lnTo>
                    <a:pt x="35" y="72"/>
                  </a:lnTo>
                  <a:lnTo>
                    <a:pt x="26" y="80"/>
                  </a:lnTo>
                  <a:lnTo>
                    <a:pt x="18" y="91"/>
                  </a:lnTo>
                  <a:lnTo>
                    <a:pt x="14" y="105"/>
                  </a:lnTo>
                  <a:lnTo>
                    <a:pt x="12" y="118"/>
                  </a:lnTo>
                  <a:lnTo>
                    <a:pt x="13" y="128"/>
                  </a:lnTo>
                  <a:lnTo>
                    <a:pt x="16" y="136"/>
                  </a:lnTo>
                  <a:lnTo>
                    <a:pt x="21" y="142"/>
                  </a:lnTo>
                  <a:lnTo>
                    <a:pt x="26" y="148"/>
                  </a:lnTo>
                  <a:lnTo>
                    <a:pt x="30" y="149"/>
                  </a:lnTo>
                  <a:lnTo>
                    <a:pt x="33" y="150"/>
                  </a:lnTo>
                  <a:lnTo>
                    <a:pt x="38" y="153"/>
                  </a:lnTo>
                  <a:lnTo>
                    <a:pt x="41" y="155"/>
                  </a:lnTo>
                  <a:lnTo>
                    <a:pt x="44" y="179"/>
                  </a:lnTo>
                  <a:lnTo>
                    <a:pt x="40" y="178"/>
                  </a:lnTo>
                  <a:lnTo>
                    <a:pt x="35" y="174"/>
                  </a:lnTo>
                  <a:lnTo>
                    <a:pt x="30" y="172"/>
                  </a:lnTo>
                  <a:lnTo>
                    <a:pt x="25" y="174"/>
                  </a:lnTo>
                  <a:lnTo>
                    <a:pt x="23" y="180"/>
                  </a:lnTo>
                  <a:lnTo>
                    <a:pt x="23" y="186"/>
                  </a:lnTo>
                  <a:lnTo>
                    <a:pt x="24" y="191"/>
                  </a:lnTo>
                  <a:lnTo>
                    <a:pt x="26" y="196"/>
                  </a:lnTo>
                  <a:lnTo>
                    <a:pt x="33" y="204"/>
                  </a:lnTo>
                  <a:lnTo>
                    <a:pt x="43" y="208"/>
                  </a:lnTo>
                  <a:lnTo>
                    <a:pt x="49" y="214"/>
                  </a:lnTo>
                  <a:lnTo>
                    <a:pt x="49" y="227"/>
                  </a:lnTo>
                  <a:lnTo>
                    <a:pt x="51" y="228"/>
                  </a:lnTo>
                  <a:lnTo>
                    <a:pt x="54" y="229"/>
                  </a:lnTo>
                  <a:lnTo>
                    <a:pt x="58" y="229"/>
                  </a:lnTo>
                  <a:lnTo>
                    <a:pt x="60" y="229"/>
                  </a:lnTo>
                  <a:lnTo>
                    <a:pt x="54" y="233"/>
                  </a:lnTo>
                  <a:lnTo>
                    <a:pt x="49" y="238"/>
                  </a:lnTo>
                  <a:lnTo>
                    <a:pt x="44" y="241"/>
                  </a:lnTo>
                  <a:lnTo>
                    <a:pt x="39" y="246"/>
                  </a:lnTo>
                  <a:lnTo>
                    <a:pt x="33" y="251"/>
                  </a:lnTo>
                  <a:lnTo>
                    <a:pt x="28" y="255"/>
                  </a:lnTo>
                  <a:lnTo>
                    <a:pt x="24" y="261"/>
                  </a:lnTo>
                  <a:lnTo>
                    <a:pt x="21" y="268"/>
                  </a:lnTo>
                  <a:lnTo>
                    <a:pt x="14" y="239"/>
                  </a:lnTo>
                  <a:lnTo>
                    <a:pt x="9" y="211"/>
                  </a:lnTo>
                  <a:lnTo>
                    <a:pt x="5" y="182"/>
                  </a:lnTo>
                  <a:lnTo>
                    <a:pt x="2" y="153"/>
                  </a:lnTo>
                  <a:lnTo>
                    <a:pt x="0" y="124"/>
                  </a:lnTo>
                  <a:lnTo>
                    <a:pt x="2" y="95"/>
                  </a:lnTo>
                  <a:lnTo>
                    <a:pt x="6" y="66"/>
                  </a:lnTo>
                  <a:lnTo>
                    <a:pt x="13" y="36"/>
                  </a:lnTo>
                  <a:lnTo>
                    <a:pt x="17" y="31"/>
                  </a:lnTo>
                  <a:lnTo>
                    <a:pt x="21" y="25"/>
                  </a:lnTo>
                  <a:lnTo>
                    <a:pt x="25" y="20"/>
                  </a:lnTo>
                  <a:lnTo>
                    <a:pt x="29" y="16"/>
                  </a:lnTo>
                  <a:lnTo>
                    <a:pt x="33" y="12"/>
                  </a:lnTo>
                  <a:lnTo>
                    <a:pt x="38" y="8"/>
                  </a:lnTo>
                  <a:lnTo>
                    <a:pt x="43" y="5"/>
                  </a:lnTo>
                  <a:lnTo>
                    <a:pt x="48" y="0"/>
                  </a:lnTo>
                  <a:lnTo>
                    <a:pt x="53" y="1"/>
                  </a:lnTo>
                  <a:lnTo>
                    <a:pt x="59" y="1"/>
                  </a:lnTo>
                  <a:lnTo>
                    <a:pt x="63" y="2"/>
                  </a:lnTo>
                  <a:lnTo>
                    <a:pt x="68" y="5"/>
                  </a:lnTo>
                  <a:lnTo>
                    <a:pt x="72" y="6"/>
                  </a:lnTo>
                  <a:lnTo>
                    <a:pt x="78" y="8"/>
                  </a:lnTo>
                  <a:lnTo>
                    <a:pt x="82" y="10"/>
                  </a:lnTo>
                  <a:lnTo>
                    <a:pt x="87" y="1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9912296A-5A8D-47A2-A5E6-AF79446929CC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0" y="114"/>
              <a:ext cx="3" cy="9"/>
            </a:xfrm>
            <a:custGeom>
              <a:avLst/>
              <a:gdLst>
                <a:gd name="T0" fmla="*/ 8 w 8"/>
                <a:gd name="T1" fmla="*/ 28 h 28"/>
                <a:gd name="T2" fmla="*/ 3 w 8"/>
                <a:gd name="T3" fmla="*/ 28 h 28"/>
                <a:gd name="T4" fmla="*/ 0 w 8"/>
                <a:gd name="T5" fmla="*/ 0 h 28"/>
                <a:gd name="T6" fmla="*/ 8 w 8"/>
                <a:gd name="T7" fmla="*/ 0 h 28"/>
                <a:gd name="T8" fmla="*/ 8 w 8"/>
                <a:gd name="T9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28">
                  <a:moveTo>
                    <a:pt x="8" y="28"/>
                  </a:moveTo>
                  <a:lnTo>
                    <a:pt x="3" y="28"/>
                  </a:lnTo>
                  <a:lnTo>
                    <a:pt x="0" y="0"/>
                  </a:lnTo>
                  <a:lnTo>
                    <a:pt x="8" y="0"/>
                  </a:lnTo>
                  <a:lnTo>
                    <a:pt x="8" y="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C78BE77A-7092-4AD7-8C29-B79880889084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3" y="117"/>
              <a:ext cx="2" cy="5"/>
            </a:xfrm>
            <a:custGeom>
              <a:avLst/>
              <a:gdLst>
                <a:gd name="T0" fmla="*/ 3 w 5"/>
                <a:gd name="T1" fmla="*/ 15 h 15"/>
                <a:gd name="T2" fmla="*/ 1 w 5"/>
                <a:gd name="T3" fmla="*/ 15 h 15"/>
                <a:gd name="T4" fmla="*/ 0 w 5"/>
                <a:gd name="T5" fmla="*/ 0 h 15"/>
                <a:gd name="T6" fmla="*/ 1 w 5"/>
                <a:gd name="T7" fmla="*/ 3 h 15"/>
                <a:gd name="T8" fmla="*/ 3 w 5"/>
                <a:gd name="T9" fmla="*/ 7 h 15"/>
                <a:gd name="T10" fmla="*/ 5 w 5"/>
                <a:gd name="T11" fmla="*/ 10 h 15"/>
                <a:gd name="T12" fmla="*/ 3 w 5"/>
                <a:gd name="T13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15">
                  <a:moveTo>
                    <a:pt x="3" y="15"/>
                  </a:moveTo>
                  <a:lnTo>
                    <a:pt x="1" y="15"/>
                  </a:lnTo>
                  <a:lnTo>
                    <a:pt x="0" y="0"/>
                  </a:lnTo>
                  <a:lnTo>
                    <a:pt x="1" y="3"/>
                  </a:lnTo>
                  <a:lnTo>
                    <a:pt x="3" y="7"/>
                  </a:lnTo>
                  <a:lnTo>
                    <a:pt x="5" y="10"/>
                  </a:lnTo>
                  <a:lnTo>
                    <a:pt x="3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03DD7C90-CBBF-40D7-AF09-D0912EBEC239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5" y="127"/>
              <a:ext cx="3" cy="8"/>
            </a:xfrm>
            <a:custGeom>
              <a:avLst/>
              <a:gdLst>
                <a:gd name="T0" fmla="*/ 9 w 9"/>
                <a:gd name="T1" fmla="*/ 21 h 23"/>
                <a:gd name="T2" fmla="*/ 0 w 9"/>
                <a:gd name="T3" fmla="*/ 23 h 23"/>
                <a:gd name="T4" fmla="*/ 0 w 9"/>
                <a:gd name="T5" fmla="*/ 17 h 23"/>
                <a:gd name="T6" fmla="*/ 0 w 9"/>
                <a:gd name="T7" fmla="*/ 10 h 23"/>
                <a:gd name="T8" fmla="*/ 1 w 9"/>
                <a:gd name="T9" fmla="*/ 4 h 23"/>
                <a:gd name="T10" fmla="*/ 6 w 9"/>
                <a:gd name="T11" fmla="*/ 0 h 23"/>
                <a:gd name="T12" fmla="*/ 9 w 9"/>
                <a:gd name="T13" fmla="*/ 4 h 23"/>
                <a:gd name="T14" fmla="*/ 9 w 9"/>
                <a:gd name="T15" fmla="*/ 10 h 23"/>
                <a:gd name="T16" fmla="*/ 9 w 9"/>
                <a:gd name="T17" fmla="*/ 15 h 23"/>
                <a:gd name="T18" fmla="*/ 9 w 9"/>
                <a:gd name="T19" fmla="*/ 2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" h="23">
                  <a:moveTo>
                    <a:pt x="9" y="21"/>
                  </a:moveTo>
                  <a:lnTo>
                    <a:pt x="0" y="23"/>
                  </a:lnTo>
                  <a:lnTo>
                    <a:pt x="0" y="17"/>
                  </a:lnTo>
                  <a:lnTo>
                    <a:pt x="0" y="10"/>
                  </a:lnTo>
                  <a:lnTo>
                    <a:pt x="1" y="4"/>
                  </a:lnTo>
                  <a:lnTo>
                    <a:pt x="6" y="0"/>
                  </a:lnTo>
                  <a:lnTo>
                    <a:pt x="9" y="4"/>
                  </a:lnTo>
                  <a:lnTo>
                    <a:pt x="9" y="10"/>
                  </a:lnTo>
                  <a:lnTo>
                    <a:pt x="9" y="15"/>
                  </a:lnTo>
                  <a:lnTo>
                    <a:pt x="9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B1C81090-19A2-45A6-A331-66D68FF395A5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8" y="128"/>
              <a:ext cx="28" cy="76"/>
            </a:xfrm>
            <a:custGeom>
              <a:avLst/>
              <a:gdLst>
                <a:gd name="T0" fmla="*/ 84 w 85"/>
                <a:gd name="T1" fmla="*/ 59 h 227"/>
                <a:gd name="T2" fmla="*/ 72 w 85"/>
                <a:gd name="T3" fmla="*/ 123 h 227"/>
                <a:gd name="T4" fmla="*/ 57 w 85"/>
                <a:gd name="T5" fmla="*/ 156 h 227"/>
                <a:gd name="T6" fmla="*/ 52 w 85"/>
                <a:gd name="T7" fmla="*/ 173 h 227"/>
                <a:gd name="T8" fmla="*/ 52 w 85"/>
                <a:gd name="T9" fmla="*/ 209 h 227"/>
                <a:gd name="T10" fmla="*/ 59 w 85"/>
                <a:gd name="T11" fmla="*/ 227 h 227"/>
                <a:gd name="T12" fmla="*/ 55 w 85"/>
                <a:gd name="T13" fmla="*/ 227 h 227"/>
                <a:gd name="T14" fmla="*/ 44 w 85"/>
                <a:gd name="T15" fmla="*/ 218 h 227"/>
                <a:gd name="T16" fmla="*/ 33 w 85"/>
                <a:gd name="T17" fmla="*/ 196 h 227"/>
                <a:gd name="T18" fmla="*/ 26 w 85"/>
                <a:gd name="T19" fmla="*/ 182 h 227"/>
                <a:gd name="T20" fmla="*/ 16 w 85"/>
                <a:gd name="T21" fmla="*/ 186 h 227"/>
                <a:gd name="T22" fmla="*/ 10 w 85"/>
                <a:gd name="T23" fmla="*/ 174 h 227"/>
                <a:gd name="T24" fmla="*/ 10 w 85"/>
                <a:gd name="T25" fmla="*/ 158 h 227"/>
                <a:gd name="T26" fmla="*/ 17 w 85"/>
                <a:gd name="T27" fmla="*/ 146 h 227"/>
                <a:gd name="T28" fmla="*/ 26 w 85"/>
                <a:gd name="T29" fmla="*/ 133 h 227"/>
                <a:gd name="T30" fmla="*/ 38 w 85"/>
                <a:gd name="T31" fmla="*/ 125 h 227"/>
                <a:gd name="T32" fmla="*/ 51 w 85"/>
                <a:gd name="T33" fmla="*/ 123 h 227"/>
                <a:gd name="T34" fmla="*/ 61 w 85"/>
                <a:gd name="T35" fmla="*/ 121 h 227"/>
                <a:gd name="T36" fmla="*/ 68 w 85"/>
                <a:gd name="T37" fmla="*/ 112 h 227"/>
                <a:gd name="T38" fmla="*/ 74 w 85"/>
                <a:gd name="T39" fmla="*/ 88 h 227"/>
                <a:gd name="T40" fmla="*/ 83 w 85"/>
                <a:gd name="T41" fmla="*/ 54 h 227"/>
                <a:gd name="T42" fmla="*/ 75 w 85"/>
                <a:gd name="T43" fmla="*/ 29 h 227"/>
                <a:gd name="T44" fmla="*/ 60 w 85"/>
                <a:gd name="T45" fmla="*/ 22 h 227"/>
                <a:gd name="T46" fmla="*/ 44 w 85"/>
                <a:gd name="T47" fmla="*/ 33 h 227"/>
                <a:gd name="T48" fmla="*/ 29 w 85"/>
                <a:gd name="T49" fmla="*/ 51 h 227"/>
                <a:gd name="T50" fmla="*/ 15 w 85"/>
                <a:gd name="T51" fmla="*/ 72 h 227"/>
                <a:gd name="T52" fmla="*/ 4 w 85"/>
                <a:gd name="T53" fmla="*/ 92 h 227"/>
                <a:gd name="T54" fmla="*/ 3 w 85"/>
                <a:gd name="T55" fmla="*/ 88 h 227"/>
                <a:gd name="T56" fmla="*/ 14 w 85"/>
                <a:gd name="T57" fmla="*/ 59 h 227"/>
                <a:gd name="T58" fmla="*/ 30 w 85"/>
                <a:gd name="T59" fmla="*/ 32 h 227"/>
                <a:gd name="T60" fmla="*/ 51 w 85"/>
                <a:gd name="T61" fmla="*/ 9 h 227"/>
                <a:gd name="T62" fmla="*/ 72 w 85"/>
                <a:gd name="T63" fmla="*/ 1 h 227"/>
                <a:gd name="T64" fmla="*/ 82 w 85"/>
                <a:gd name="T65" fmla="*/ 18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5" h="227">
                  <a:moveTo>
                    <a:pt x="85" y="27"/>
                  </a:moveTo>
                  <a:lnTo>
                    <a:pt x="84" y="59"/>
                  </a:lnTo>
                  <a:lnTo>
                    <a:pt x="80" y="92"/>
                  </a:lnTo>
                  <a:lnTo>
                    <a:pt x="72" y="123"/>
                  </a:lnTo>
                  <a:lnTo>
                    <a:pt x="57" y="152"/>
                  </a:lnTo>
                  <a:lnTo>
                    <a:pt x="57" y="156"/>
                  </a:lnTo>
                  <a:lnTo>
                    <a:pt x="56" y="156"/>
                  </a:lnTo>
                  <a:lnTo>
                    <a:pt x="52" y="173"/>
                  </a:lnTo>
                  <a:lnTo>
                    <a:pt x="50" y="191"/>
                  </a:lnTo>
                  <a:lnTo>
                    <a:pt x="52" y="209"/>
                  </a:lnTo>
                  <a:lnTo>
                    <a:pt x="59" y="224"/>
                  </a:lnTo>
                  <a:lnTo>
                    <a:pt x="59" y="227"/>
                  </a:lnTo>
                  <a:lnTo>
                    <a:pt x="57" y="227"/>
                  </a:lnTo>
                  <a:lnTo>
                    <a:pt x="55" y="227"/>
                  </a:lnTo>
                  <a:lnTo>
                    <a:pt x="53" y="227"/>
                  </a:lnTo>
                  <a:lnTo>
                    <a:pt x="44" y="218"/>
                  </a:lnTo>
                  <a:lnTo>
                    <a:pt x="37" y="207"/>
                  </a:lnTo>
                  <a:lnTo>
                    <a:pt x="33" y="196"/>
                  </a:lnTo>
                  <a:lnTo>
                    <a:pt x="33" y="182"/>
                  </a:lnTo>
                  <a:lnTo>
                    <a:pt x="26" y="182"/>
                  </a:lnTo>
                  <a:lnTo>
                    <a:pt x="21" y="185"/>
                  </a:lnTo>
                  <a:lnTo>
                    <a:pt x="16" y="186"/>
                  </a:lnTo>
                  <a:lnTo>
                    <a:pt x="10" y="182"/>
                  </a:lnTo>
                  <a:lnTo>
                    <a:pt x="10" y="174"/>
                  </a:lnTo>
                  <a:lnTo>
                    <a:pt x="8" y="166"/>
                  </a:lnTo>
                  <a:lnTo>
                    <a:pt x="10" y="158"/>
                  </a:lnTo>
                  <a:lnTo>
                    <a:pt x="15" y="153"/>
                  </a:lnTo>
                  <a:lnTo>
                    <a:pt x="17" y="146"/>
                  </a:lnTo>
                  <a:lnTo>
                    <a:pt x="21" y="139"/>
                  </a:lnTo>
                  <a:lnTo>
                    <a:pt x="26" y="133"/>
                  </a:lnTo>
                  <a:lnTo>
                    <a:pt x="33" y="128"/>
                  </a:lnTo>
                  <a:lnTo>
                    <a:pt x="38" y="125"/>
                  </a:lnTo>
                  <a:lnTo>
                    <a:pt x="44" y="124"/>
                  </a:lnTo>
                  <a:lnTo>
                    <a:pt x="51" y="123"/>
                  </a:lnTo>
                  <a:lnTo>
                    <a:pt x="56" y="122"/>
                  </a:lnTo>
                  <a:lnTo>
                    <a:pt x="61" y="121"/>
                  </a:lnTo>
                  <a:lnTo>
                    <a:pt x="66" y="117"/>
                  </a:lnTo>
                  <a:lnTo>
                    <a:pt x="68" y="112"/>
                  </a:lnTo>
                  <a:lnTo>
                    <a:pt x="70" y="105"/>
                  </a:lnTo>
                  <a:lnTo>
                    <a:pt x="74" y="88"/>
                  </a:lnTo>
                  <a:lnTo>
                    <a:pt x="79" y="71"/>
                  </a:lnTo>
                  <a:lnTo>
                    <a:pt x="83" y="54"/>
                  </a:lnTo>
                  <a:lnTo>
                    <a:pt x="82" y="35"/>
                  </a:lnTo>
                  <a:lnTo>
                    <a:pt x="75" y="29"/>
                  </a:lnTo>
                  <a:lnTo>
                    <a:pt x="68" y="23"/>
                  </a:lnTo>
                  <a:lnTo>
                    <a:pt x="60" y="22"/>
                  </a:lnTo>
                  <a:lnTo>
                    <a:pt x="53" y="25"/>
                  </a:lnTo>
                  <a:lnTo>
                    <a:pt x="44" y="33"/>
                  </a:lnTo>
                  <a:lnTo>
                    <a:pt x="36" y="42"/>
                  </a:lnTo>
                  <a:lnTo>
                    <a:pt x="29" y="51"/>
                  </a:lnTo>
                  <a:lnTo>
                    <a:pt x="22" y="62"/>
                  </a:lnTo>
                  <a:lnTo>
                    <a:pt x="15" y="72"/>
                  </a:lnTo>
                  <a:lnTo>
                    <a:pt x="10" y="82"/>
                  </a:lnTo>
                  <a:lnTo>
                    <a:pt x="4" y="92"/>
                  </a:lnTo>
                  <a:lnTo>
                    <a:pt x="0" y="103"/>
                  </a:lnTo>
                  <a:lnTo>
                    <a:pt x="3" y="88"/>
                  </a:lnTo>
                  <a:lnTo>
                    <a:pt x="7" y="74"/>
                  </a:lnTo>
                  <a:lnTo>
                    <a:pt x="14" y="59"/>
                  </a:lnTo>
                  <a:lnTo>
                    <a:pt x="21" y="44"/>
                  </a:lnTo>
                  <a:lnTo>
                    <a:pt x="30" y="32"/>
                  </a:lnTo>
                  <a:lnTo>
                    <a:pt x="39" y="19"/>
                  </a:lnTo>
                  <a:lnTo>
                    <a:pt x="51" y="9"/>
                  </a:lnTo>
                  <a:lnTo>
                    <a:pt x="64" y="0"/>
                  </a:lnTo>
                  <a:lnTo>
                    <a:pt x="72" y="1"/>
                  </a:lnTo>
                  <a:lnTo>
                    <a:pt x="77" y="8"/>
                  </a:lnTo>
                  <a:lnTo>
                    <a:pt x="82" y="18"/>
                  </a:lnTo>
                  <a:lnTo>
                    <a:pt x="85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B1E9FA76-3FE8-4417-9FF3-19E3D8965C0A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9" y="131"/>
              <a:ext cx="1" cy="6"/>
            </a:xfrm>
            <a:custGeom>
              <a:avLst/>
              <a:gdLst>
                <a:gd name="T0" fmla="*/ 3 w 3"/>
                <a:gd name="T1" fmla="*/ 17 h 17"/>
                <a:gd name="T2" fmla="*/ 0 w 3"/>
                <a:gd name="T3" fmla="*/ 14 h 17"/>
                <a:gd name="T4" fmla="*/ 0 w 3"/>
                <a:gd name="T5" fmla="*/ 10 h 17"/>
                <a:gd name="T6" fmla="*/ 0 w 3"/>
                <a:gd name="T7" fmla="*/ 5 h 17"/>
                <a:gd name="T8" fmla="*/ 2 w 3"/>
                <a:gd name="T9" fmla="*/ 0 h 17"/>
                <a:gd name="T10" fmla="*/ 3 w 3"/>
                <a:gd name="T11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17">
                  <a:moveTo>
                    <a:pt x="3" y="17"/>
                  </a:moveTo>
                  <a:lnTo>
                    <a:pt x="0" y="14"/>
                  </a:lnTo>
                  <a:lnTo>
                    <a:pt x="0" y="10"/>
                  </a:lnTo>
                  <a:lnTo>
                    <a:pt x="0" y="5"/>
                  </a:lnTo>
                  <a:lnTo>
                    <a:pt x="2" y="0"/>
                  </a:lnTo>
                  <a:lnTo>
                    <a:pt x="3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90F40D24-478C-41E1-AAA4-52C340D400BA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2" y="133"/>
              <a:ext cx="3" cy="8"/>
            </a:xfrm>
            <a:custGeom>
              <a:avLst/>
              <a:gdLst>
                <a:gd name="T0" fmla="*/ 5 w 8"/>
                <a:gd name="T1" fmla="*/ 0 h 23"/>
                <a:gd name="T2" fmla="*/ 5 w 8"/>
                <a:gd name="T3" fmla="*/ 7 h 23"/>
                <a:gd name="T4" fmla="*/ 6 w 8"/>
                <a:gd name="T5" fmla="*/ 12 h 23"/>
                <a:gd name="T6" fmla="*/ 8 w 8"/>
                <a:gd name="T7" fmla="*/ 18 h 23"/>
                <a:gd name="T8" fmla="*/ 4 w 8"/>
                <a:gd name="T9" fmla="*/ 23 h 23"/>
                <a:gd name="T10" fmla="*/ 1 w 8"/>
                <a:gd name="T11" fmla="*/ 18 h 23"/>
                <a:gd name="T12" fmla="*/ 0 w 8"/>
                <a:gd name="T13" fmla="*/ 12 h 23"/>
                <a:gd name="T14" fmla="*/ 0 w 8"/>
                <a:gd name="T15" fmla="*/ 7 h 23"/>
                <a:gd name="T16" fmla="*/ 0 w 8"/>
                <a:gd name="T17" fmla="*/ 0 h 23"/>
                <a:gd name="T18" fmla="*/ 5 w 8"/>
                <a:gd name="T19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" h="23">
                  <a:moveTo>
                    <a:pt x="5" y="0"/>
                  </a:moveTo>
                  <a:lnTo>
                    <a:pt x="5" y="7"/>
                  </a:lnTo>
                  <a:lnTo>
                    <a:pt x="6" y="12"/>
                  </a:lnTo>
                  <a:lnTo>
                    <a:pt x="8" y="18"/>
                  </a:lnTo>
                  <a:lnTo>
                    <a:pt x="4" y="23"/>
                  </a:lnTo>
                  <a:lnTo>
                    <a:pt x="1" y="18"/>
                  </a:lnTo>
                  <a:lnTo>
                    <a:pt x="0" y="12"/>
                  </a:lnTo>
                  <a:lnTo>
                    <a:pt x="0" y="7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54106166-479C-438B-A136-8C833FC4CCD7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9" y="134"/>
              <a:ext cx="3" cy="3"/>
            </a:xfrm>
            <a:custGeom>
              <a:avLst/>
              <a:gdLst>
                <a:gd name="T0" fmla="*/ 9 w 9"/>
                <a:gd name="T1" fmla="*/ 3 h 11"/>
                <a:gd name="T2" fmla="*/ 9 w 9"/>
                <a:gd name="T3" fmla="*/ 9 h 11"/>
                <a:gd name="T4" fmla="*/ 8 w 9"/>
                <a:gd name="T5" fmla="*/ 9 h 11"/>
                <a:gd name="T6" fmla="*/ 7 w 9"/>
                <a:gd name="T7" fmla="*/ 9 h 11"/>
                <a:gd name="T8" fmla="*/ 4 w 9"/>
                <a:gd name="T9" fmla="*/ 9 h 11"/>
                <a:gd name="T10" fmla="*/ 4 w 9"/>
                <a:gd name="T11" fmla="*/ 11 h 11"/>
                <a:gd name="T12" fmla="*/ 0 w 9"/>
                <a:gd name="T13" fmla="*/ 0 h 11"/>
                <a:gd name="T14" fmla="*/ 3 w 9"/>
                <a:gd name="T15" fmla="*/ 0 h 11"/>
                <a:gd name="T16" fmla="*/ 7 w 9"/>
                <a:gd name="T17" fmla="*/ 0 h 11"/>
                <a:gd name="T18" fmla="*/ 9 w 9"/>
                <a:gd name="T19" fmla="*/ 0 h 11"/>
                <a:gd name="T20" fmla="*/ 9 w 9"/>
                <a:gd name="T21" fmla="*/ 3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" h="11">
                  <a:moveTo>
                    <a:pt x="9" y="3"/>
                  </a:moveTo>
                  <a:lnTo>
                    <a:pt x="9" y="9"/>
                  </a:lnTo>
                  <a:lnTo>
                    <a:pt x="8" y="9"/>
                  </a:lnTo>
                  <a:lnTo>
                    <a:pt x="7" y="9"/>
                  </a:lnTo>
                  <a:lnTo>
                    <a:pt x="4" y="9"/>
                  </a:lnTo>
                  <a:lnTo>
                    <a:pt x="4" y="11"/>
                  </a:lnTo>
                  <a:lnTo>
                    <a:pt x="0" y="0"/>
                  </a:lnTo>
                  <a:lnTo>
                    <a:pt x="3" y="0"/>
                  </a:lnTo>
                  <a:lnTo>
                    <a:pt x="7" y="0"/>
                  </a:lnTo>
                  <a:lnTo>
                    <a:pt x="9" y="0"/>
                  </a:lnTo>
                  <a:lnTo>
                    <a:pt x="9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275668D8-6112-4E21-8F12-181FB64AB78A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1" y="146"/>
              <a:ext cx="79" cy="98"/>
            </a:xfrm>
            <a:custGeom>
              <a:avLst/>
              <a:gdLst>
                <a:gd name="T0" fmla="*/ 176 w 237"/>
                <a:gd name="T1" fmla="*/ 90 h 294"/>
                <a:gd name="T2" fmla="*/ 186 w 237"/>
                <a:gd name="T3" fmla="*/ 111 h 294"/>
                <a:gd name="T4" fmla="*/ 187 w 237"/>
                <a:gd name="T5" fmla="*/ 136 h 294"/>
                <a:gd name="T6" fmla="*/ 188 w 237"/>
                <a:gd name="T7" fmla="*/ 163 h 294"/>
                <a:gd name="T8" fmla="*/ 194 w 237"/>
                <a:gd name="T9" fmla="*/ 174 h 294"/>
                <a:gd name="T10" fmla="*/ 201 w 237"/>
                <a:gd name="T11" fmla="*/ 170 h 294"/>
                <a:gd name="T12" fmla="*/ 210 w 237"/>
                <a:gd name="T13" fmla="*/ 167 h 294"/>
                <a:gd name="T14" fmla="*/ 219 w 237"/>
                <a:gd name="T15" fmla="*/ 167 h 294"/>
                <a:gd name="T16" fmla="*/ 229 w 237"/>
                <a:gd name="T17" fmla="*/ 175 h 294"/>
                <a:gd name="T18" fmla="*/ 236 w 237"/>
                <a:gd name="T19" fmla="*/ 190 h 294"/>
                <a:gd name="T20" fmla="*/ 234 w 237"/>
                <a:gd name="T21" fmla="*/ 196 h 294"/>
                <a:gd name="T22" fmla="*/ 226 w 237"/>
                <a:gd name="T23" fmla="*/ 191 h 294"/>
                <a:gd name="T24" fmla="*/ 216 w 237"/>
                <a:gd name="T25" fmla="*/ 190 h 294"/>
                <a:gd name="T26" fmla="*/ 207 w 237"/>
                <a:gd name="T27" fmla="*/ 191 h 294"/>
                <a:gd name="T28" fmla="*/ 195 w 237"/>
                <a:gd name="T29" fmla="*/ 210 h 294"/>
                <a:gd name="T30" fmla="*/ 187 w 237"/>
                <a:gd name="T31" fmla="*/ 246 h 294"/>
                <a:gd name="T32" fmla="*/ 169 w 237"/>
                <a:gd name="T33" fmla="*/ 268 h 294"/>
                <a:gd name="T34" fmla="*/ 150 w 237"/>
                <a:gd name="T35" fmla="*/ 281 h 294"/>
                <a:gd name="T36" fmla="*/ 130 w 237"/>
                <a:gd name="T37" fmla="*/ 291 h 294"/>
                <a:gd name="T38" fmla="*/ 108 w 237"/>
                <a:gd name="T39" fmla="*/ 294 h 294"/>
                <a:gd name="T40" fmla="*/ 91 w 237"/>
                <a:gd name="T41" fmla="*/ 289 h 294"/>
                <a:gd name="T42" fmla="*/ 80 w 237"/>
                <a:gd name="T43" fmla="*/ 282 h 294"/>
                <a:gd name="T44" fmla="*/ 68 w 237"/>
                <a:gd name="T45" fmla="*/ 273 h 294"/>
                <a:gd name="T46" fmla="*/ 61 w 237"/>
                <a:gd name="T47" fmla="*/ 262 h 294"/>
                <a:gd name="T48" fmla="*/ 56 w 237"/>
                <a:gd name="T49" fmla="*/ 250 h 294"/>
                <a:gd name="T50" fmla="*/ 52 w 237"/>
                <a:gd name="T51" fmla="*/ 238 h 294"/>
                <a:gd name="T52" fmla="*/ 46 w 237"/>
                <a:gd name="T53" fmla="*/ 227 h 294"/>
                <a:gd name="T54" fmla="*/ 36 w 237"/>
                <a:gd name="T55" fmla="*/ 222 h 294"/>
                <a:gd name="T56" fmla="*/ 27 w 237"/>
                <a:gd name="T57" fmla="*/ 221 h 294"/>
                <a:gd name="T58" fmla="*/ 15 w 237"/>
                <a:gd name="T59" fmla="*/ 222 h 294"/>
                <a:gd name="T60" fmla="*/ 3 w 237"/>
                <a:gd name="T61" fmla="*/ 229 h 294"/>
                <a:gd name="T62" fmla="*/ 0 w 237"/>
                <a:gd name="T63" fmla="*/ 209 h 294"/>
                <a:gd name="T64" fmla="*/ 7 w 237"/>
                <a:gd name="T65" fmla="*/ 190 h 294"/>
                <a:gd name="T66" fmla="*/ 19 w 237"/>
                <a:gd name="T67" fmla="*/ 180 h 294"/>
                <a:gd name="T68" fmla="*/ 35 w 237"/>
                <a:gd name="T69" fmla="*/ 180 h 294"/>
                <a:gd name="T70" fmla="*/ 50 w 237"/>
                <a:gd name="T71" fmla="*/ 201 h 294"/>
                <a:gd name="T72" fmla="*/ 55 w 237"/>
                <a:gd name="T73" fmla="*/ 229 h 294"/>
                <a:gd name="T74" fmla="*/ 62 w 237"/>
                <a:gd name="T75" fmla="*/ 256 h 294"/>
                <a:gd name="T76" fmla="*/ 79 w 237"/>
                <a:gd name="T77" fmla="*/ 275 h 294"/>
                <a:gd name="T78" fmla="*/ 90 w 237"/>
                <a:gd name="T79" fmla="*/ 282 h 294"/>
                <a:gd name="T80" fmla="*/ 103 w 237"/>
                <a:gd name="T81" fmla="*/ 286 h 294"/>
                <a:gd name="T82" fmla="*/ 117 w 237"/>
                <a:gd name="T83" fmla="*/ 287 h 294"/>
                <a:gd name="T84" fmla="*/ 130 w 237"/>
                <a:gd name="T85" fmla="*/ 287 h 294"/>
                <a:gd name="T86" fmla="*/ 150 w 237"/>
                <a:gd name="T87" fmla="*/ 275 h 294"/>
                <a:gd name="T88" fmla="*/ 169 w 237"/>
                <a:gd name="T89" fmla="*/ 263 h 294"/>
                <a:gd name="T90" fmla="*/ 183 w 237"/>
                <a:gd name="T91" fmla="*/ 246 h 294"/>
                <a:gd name="T92" fmla="*/ 190 w 237"/>
                <a:gd name="T93" fmla="*/ 223 h 294"/>
                <a:gd name="T94" fmla="*/ 186 w 237"/>
                <a:gd name="T95" fmla="*/ 168 h 294"/>
                <a:gd name="T96" fmla="*/ 183 w 237"/>
                <a:gd name="T97" fmla="*/ 110 h 294"/>
                <a:gd name="T98" fmla="*/ 173 w 237"/>
                <a:gd name="T99" fmla="*/ 94 h 294"/>
                <a:gd name="T100" fmla="*/ 160 w 237"/>
                <a:gd name="T101" fmla="*/ 80 h 294"/>
                <a:gd name="T102" fmla="*/ 145 w 237"/>
                <a:gd name="T103" fmla="*/ 70 h 294"/>
                <a:gd name="T104" fmla="*/ 129 w 237"/>
                <a:gd name="T105" fmla="*/ 62 h 294"/>
                <a:gd name="T106" fmla="*/ 76 w 237"/>
                <a:gd name="T107" fmla="*/ 0 h 294"/>
                <a:gd name="T108" fmla="*/ 99 w 237"/>
                <a:gd name="T109" fmla="*/ 24 h 294"/>
                <a:gd name="T110" fmla="*/ 120 w 237"/>
                <a:gd name="T111" fmla="*/ 46 h 294"/>
                <a:gd name="T112" fmla="*/ 141 w 237"/>
                <a:gd name="T113" fmla="*/ 66 h 294"/>
                <a:gd name="T114" fmla="*/ 167 w 237"/>
                <a:gd name="T115" fmla="*/ 79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37" h="294">
                  <a:moveTo>
                    <a:pt x="167" y="79"/>
                  </a:moveTo>
                  <a:lnTo>
                    <a:pt x="176" y="90"/>
                  </a:lnTo>
                  <a:lnTo>
                    <a:pt x="182" y="100"/>
                  </a:lnTo>
                  <a:lnTo>
                    <a:pt x="186" y="111"/>
                  </a:lnTo>
                  <a:lnTo>
                    <a:pt x="187" y="124"/>
                  </a:lnTo>
                  <a:lnTo>
                    <a:pt x="187" y="136"/>
                  </a:lnTo>
                  <a:lnTo>
                    <a:pt x="187" y="150"/>
                  </a:lnTo>
                  <a:lnTo>
                    <a:pt x="188" y="163"/>
                  </a:lnTo>
                  <a:lnTo>
                    <a:pt x="190" y="176"/>
                  </a:lnTo>
                  <a:lnTo>
                    <a:pt x="194" y="174"/>
                  </a:lnTo>
                  <a:lnTo>
                    <a:pt x="198" y="173"/>
                  </a:lnTo>
                  <a:lnTo>
                    <a:pt x="201" y="170"/>
                  </a:lnTo>
                  <a:lnTo>
                    <a:pt x="206" y="168"/>
                  </a:lnTo>
                  <a:lnTo>
                    <a:pt x="210" y="167"/>
                  </a:lnTo>
                  <a:lnTo>
                    <a:pt x="215" y="166"/>
                  </a:lnTo>
                  <a:lnTo>
                    <a:pt x="219" y="167"/>
                  </a:lnTo>
                  <a:lnTo>
                    <a:pt x="225" y="168"/>
                  </a:lnTo>
                  <a:lnTo>
                    <a:pt x="229" y="175"/>
                  </a:lnTo>
                  <a:lnTo>
                    <a:pt x="233" y="182"/>
                  </a:lnTo>
                  <a:lnTo>
                    <a:pt x="236" y="190"/>
                  </a:lnTo>
                  <a:lnTo>
                    <a:pt x="237" y="198"/>
                  </a:lnTo>
                  <a:lnTo>
                    <a:pt x="234" y="196"/>
                  </a:lnTo>
                  <a:lnTo>
                    <a:pt x="230" y="193"/>
                  </a:lnTo>
                  <a:lnTo>
                    <a:pt x="226" y="191"/>
                  </a:lnTo>
                  <a:lnTo>
                    <a:pt x="221" y="190"/>
                  </a:lnTo>
                  <a:lnTo>
                    <a:pt x="216" y="190"/>
                  </a:lnTo>
                  <a:lnTo>
                    <a:pt x="211" y="190"/>
                  </a:lnTo>
                  <a:lnTo>
                    <a:pt x="207" y="191"/>
                  </a:lnTo>
                  <a:lnTo>
                    <a:pt x="203" y="193"/>
                  </a:lnTo>
                  <a:lnTo>
                    <a:pt x="195" y="210"/>
                  </a:lnTo>
                  <a:lnTo>
                    <a:pt x="191" y="227"/>
                  </a:lnTo>
                  <a:lnTo>
                    <a:pt x="187" y="246"/>
                  </a:lnTo>
                  <a:lnTo>
                    <a:pt x="177" y="262"/>
                  </a:lnTo>
                  <a:lnTo>
                    <a:pt x="169" y="268"/>
                  </a:lnTo>
                  <a:lnTo>
                    <a:pt x="159" y="275"/>
                  </a:lnTo>
                  <a:lnTo>
                    <a:pt x="150" y="281"/>
                  </a:lnTo>
                  <a:lnTo>
                    <a:pt x="140" y="287"/>
                  </a:lnTo>
                  <a:lnTo>
                    <a:pt x="130" y="291"/>
                  </a:lnTo>
                  <a:lnTo>
                    <a:pt x="120" y="294"/>
                  </a:lnTo>
                  <a:lnTo>
                    <a:pt x="108" y="294"/>
                  </a:lnTo>
                  <a:lnTo>
                    <a:pt x="97" y="291"/>
                  </a:lnTo>
                  <a:lnTo>
                    <a:pt x="91" y="289"/>
                  </a:lnTo>
                  <a:lnTo>
                    <a:pt x="85" y="286"/>
                  </a:lnTo>
                  <a:lnTo>
                    <a:pt x="80" y="282"/>
                  </a:lnTo>
                  <a:lnTo>
                    <a:pt x="73" y="278"/>
                  </a:lnTo>
                  <a:lnTo>
                    <a:pt x="68" y="273"/>
                  </a:lnTo>
                  <a:lnTo>
                    <a:pt x="64" y="267"/>
                  </a:lnTo>
                  <a:lnTo>
                    <a:pt x="61" y="262"/>
                  </a:lnTo>
                  <a:lnTo>
                    <a:pt x="58" y="256"/>
                  </a:lnTo>
                  <a:lnTo>
                    <a:pt x="56" y="250"/>
                  </a:lnTo>
                  <a:lnTo>
                    <a:pt x="54" y="243"/>
                  </a:lnTo>
                  <a:lnTo>
                    <a:pt x="52" y="238"/>
                  </a:lnTo>
                  <a:lnTo>
                    <a:pt x="51" y="231"/>
                  </a:lnTo>
                  <a:lnTo>
                    <a:pt x="46" y="227"/>
                  </a:lnTo>
                  <a:lnTo>
                    <a:pt x="42" y="224"/>
                  </a:lnTo>
                  <a:lnTo>
                    <a:pt x="36" y="222"/>
                  </a:lnTo>
                  <a:lnTo>
                    <a:pt x="32" y="221"/>
                  </a:lnTo>
                  <a:lnTo>
                    <a:pt x="27" y="221"/>
                  </a:lnTo>
                  <a:lnTo>
                    <a:pt x="21" y="221"/>
                  </a:lnTo>
                  <a:lnTo>
                    <a:pt x="15" y="222"/>
                  </a:lnTo>
                  <a:lnTo>
                    <a:pt x="10" y="223"/>
                  </a:lnTo>
                  <a:lnTo>
                    <a:pt x="3" y="229"/>
                  </a:lnTo>
                  <a:lnTo>
                    <a:pt x="1" y="219"/>
                  </a:lnTo>
                  <a:lnTo>
                    <a:pt x="0" y="209"/>
                  </a:lnTo>
                  <a:lnTo>
                    <a:pt x="1" y="199"/>
                  </a:lnTo>
                  <a:lnTo>
                    <a:pt x="7" y="190"/>
                  </a:lnTo>
                  <a:lnTo>
                    <a:pt x="13" y="184"/>
                  </a:lnTo>
                  <a:lnTo>
                    <a:pt x="19" y="180"/>
                  </a:lnTo>
                  <a:lnTo>
                    <a:pt x="27" y="177"/>
                  </a:lnTo>
                  <a:lnTo>
                    <a:pt x="35" y="180"/>
                  </a:lnTo>
                  <a:lnTo>
                    <a:pt x="45" y="189"/>
                  </a:lnTo>
                  <a:lnTo>
                    <a:pt x="50" y="201"/>
                  </a:lnTo>
                  <a:lnTo>
                    <a:pt x="53" y="215"/>
                  </a:lnTo>
                  <a:lnTo>
                    <a:pt x="55" y="229"/>
                  </a:lnTo>
                  <a:lnTo>
                    <a:pt x="57" y="243"/>
                  </a:lnTo>
                  <a:lnTo>
                    <a:pt x="62" y="256"/>
                  </a:lnTo>
                  <a:lnTo>
                    <a:pt x="68" y="267"/>
                  </a:lnTo>
                  <a:lnTo>
                    <a:pt x="79" y="275"/>
                  </a:lnTo>
                  <a:lnTo>
                    <a:pt x="84" y="280"/>
                  </a:lnTo>
                  <a:lnTo>
                    <a:pt x="90" y="282"/>
                  </a:lnTo>
                  <a:lnTo>
                    <a:pt x="96" y="284"/>
                  </a:lnTo>
                  <a:lnTo>
                    <a:pt x="103" y="286"/>
                  </a:lnTo>
                  <a:lnTo>
                    <a:pt x="109" y="287"/>
                  </a:lnTo>
                  <a:lnTo>
                    <a:pt x="117" y="287"/>
                  </a:lnTo>
                  <a:lnTo>
                    <a:pt x="123" y="287"/>
                  </a:lnTo>
                  <a:lnTo>
                    <a:pt x="130" y="287"/>
                  </a:lnTo>
                  <a:lnTo>
                    <a:pt x="140" y="281"/>
                  </a:lnTo>
                  <a:lnTo>
                    <a:pt x="150" y="275"/>
                  </a:lnTo>
                  <a:lnTo>
                    <a:pt x="159" y="270"/>
                  </a:lnTo>
                  <a:lnTo>
                    <a:pt x="169" y="263"/>
                  </a:lnTo>
                  <a:lnTo>
                    <a:pt x="177" y="255"/>
                  </a:lnTo>
                  <a:lnTo>
                    <a:pt x="183" y="246"/>
                  </a:lnTo>
                  <a:lnTo>
                    <a:pt x="188" y="235"/>
                  </a:lnTo>
                  <a:lnTo>
                    <a:pt x="190" y="223"/>
                  </a:lnTo>
                  <a:lnTo>
                    <a:pt x="189" y="194"/>
                  </a:lnTo>
                  <a:lnTo>
                    <a:pt x="186" y="168"/>
                  </a:lnTo>
                  <a:lnTo>
                    <a:pt x="182" y="141"/>
                  </a:lnTo>
                  <a:lnTo>
                    <a:pt x="183" y="110"/>
                  </a:lnTo>
                  <a:lnTo>
                    <a:pt x="178" y="101"/>
                  </a:lnTo>
                  <a:lnTo>
                    <a:pt x="173" y="94"/>
                  </a:lnTo>
                  <a:lnTo>
                    <a:pt x="167" y="87"/>
                  </a:lnTo>
                  <a:lnTo>
                    <a:pt x="160" y="80"/>
                  </a:lnTo>
                  <a:lnTo>
                    <a:pt x="153" y="75"/>
                  </a:lnTo>
                  <a:lnTo>
                    <a:pt x="145" y="70"/>
                  </a:lnTo>
                  <a:lnTo>
                    <a:pt x="138" y="66"/>
                  </a:lnTo>
                  <a:lnTo>
                    <a:pt x="129" y="62"/>
                  </a:lnTo>
                  <a:lnTo>
                    <a:pt x="76" y="6"/>
                  </a:lnTo>
                  <a:lnTo>
                    <a:pt x="76" y="0"/>
                  </a:lnTo>
                  <a:lnTo>
                    <a:pt x="88" y="12"/>
                  </a:lnTo>
                  <a:lnTo>
                    <a:pt x="99" y="24"/>
                  </a:lnTo>
                  <a:lnTo>
                    <a:pt x="109" y="35"/>
                  </a:lnTo>
                  <a:lnTo>
                    <a:pt x="120" y="46"/>
                  </a:lnTo>
                  <a:lnTo>
                    <a:pt x="129" y="57"/>
                  </a:lnTo>
                  <a:lnTo>
                    <a:pt x="141" y="66"/>
                  </a:lnTo>
                  <a:lnTo>
                    <a:pt x="153" y="73"/>
                  </a:lnTo>
                  <a:lnTo>
                    <a:pt x="167" y="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497F7180-92CA-4704-A1EB-DDA51FB1BA6B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8" y="147"/>
              <a:ext cx="3" cy="8"/>
            </a:xfrm>
            <a:custGeom>
              <a:avLst/>
              <a:gdLst>
                <a:gd name="T0" fmla="*/ 10 w 10"/>
                <a:gd name="T1" fmla="*/ 24 h 24"/>
                <a:gd name="T2" fmla="*/ 3 w 10"/>
                <a:gd name="T3" fmla="*/ 24 h 24"/>
                <a:gd name="T4" fmla="*/ 1 w 10"/>
                <a:gd name="T5" fmla="*/ 18 h 24"/>
                <a:gd name="T6" fmla="*/ 0 w 10"/>
                <a:gd name="T7" fmla="*/ 9 h 24"/>
                <a:gd name="T8" fmla="*/ 0 w 10"/>
                <a:gd name="T9" fmla="*/ 0 h 24"/>
                <a:gd name="T10" fmla="*/ 3 w 10"/>
                <a:gd name="T11" fmla="*/ 6 h 24"/>
                <a:gd name="T12" fmla="*/ 7 w 10"/>
                <a:gd name="T13" fmla="*/ 10 h 24"/>
                <a:gd name="T14" fmla="*/ 9 w 10"/>
                <a:gd name="T15" fmla="*/ 16 h 24"/>
                <a:gd name="T16" fmla="*/ 10 w 10"/>
                <a:gd name="T1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" h="24">
                  <a:moveTo>
                    <a:pt x="10" y="24"/>
                  </a:moveTo>
                  <a:lnTo>
                    <a:pt x="3" y="24"/>
                  </a:lnTo>
                  <a:lnTo>
                    <a:pt x="1" y="18"/>
                  </a:lnTo>
                  <a:lnTo>
                    <a:pt x="0" y="9"/>
                  </a:lnTo>
                  <a:lnTo>
                    <a:pt x="0" y="0"/>
                  </a:lnTo>
                  <a:lnTo>
                    <a:pt x="3" y="6"/>
                  </a:lnTo>
                  <a:lnTo>
                    <a:pt x="7" y="10"/>
                  </a:lnTo>
                  <a:lnTo>
                    <a:pt x="9" y="16"/>
                  </a:lnTo>
                  <a:lnTo>
                    <a:pt x="10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6">
              <a:extLst>
                <a:ext uri="{FF2B5EF4-FFF2-40B4-BE49-F238E27FC236}">
                  <a16:creationId xmlns:a16="http://schemas.microsoft.com/office/drawing/2014/main" id="{4B6A723F-B941-4F9D-BD79-167F20C20BFA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6" y="148"/>
              <a:ext cx="1" cy="4"/>
            </a:xfrm>
            <a:custGeom>
              <a:avLst/>
              <a:gdLst>
                <a:gd name="T0" fmla="*/ 2 w 3"/>
                <a:gd name="T1" fmla="*/ 10 h 10"/>
                <a:gd name="T2" fmla="*/ 0 w 3"/>
                <a:gd name="T3" fmla="*/ 0 h 10"/>
                <a:gd name="T4" fmla="*/ 3 w 3"/>
                <a:gd name="T5" fmla="*/ 0 h 10"/>
                <a:gd name="T6" fmla="*/ 2 w 3"/>
                <a:gd name="T7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10">
                  <a:moveTo>
                    <a:pt x="2" y="10"/>
                  </a:moveTo>
                  <a:lnTo>
                    <a:pt x="0" y="0"/>
                  </a:lnTo>
                  <a:lnTo>
                    <a:pt x="3" y="0"/>
                  </a:lnTo>
                  <a:lnTo>
                    <a:pt x="2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27">
              <a:extLst>
                <a:ext uri="{FF2B5EF4-FFF2-40B4-BE49-F238E27FC236}">
                  <a16:creationId xmlns:a16="http://schemas.microsoft.com/office/drawing/2014/main" id="{6A24BC46-EA9A-4302-B238-1E5601BC86CA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0" y="163"/>
              <a:ext cx="4" cy="8"/>
            </a:xfrm>
            <a:custGeom>
              <a:avLst/>
              <a:gdLst>
                <a:gd name="T0" fmla="*/ 13 w 13"/>
                <a:gd name="T1" fmla="*/ 9 h 22"/>
                <a:gd name="T2" fmla="*/ 13 w 13"/>
                <a:gd name="T3" fmla="*/ 14 h 22"/>
                <a:gd name="T4" fmla="*/ 10 w 13"/>
                <a:gd name="T5" fmla="*/ 17 h 22"/>
                <a:gd name="T6" fmla="*/ 6 w 13"/>
                <a:gd name="T7" fmla="*/ 20 h 22"/>
                <a:gd name="T8" fmla="*/ 2 w 13"/>
                <a:gd name="T9" fmla="*/ 22 h 22"/>
                <a:gd name="T10" fmla="*/ 2 w 13"/>
                <a:gd name="T11" fmla="*/ 14 h 22"/>
                <a:gd name="T12" fmla="*/ 0 w 13"/>
                <a:gd name="T13" fmla="*/ 7 h 22"/>
                <a:gd name="T14" fmla="*/ 0 w 13"/>
                <a:gd name="T15" fmla="*/ 1 h 22"/>
                <a:gd name="T16" fmla="*/ 6 w 13"/>
                <a:gd name="T17" fmla="*/ 0 h 22"/>
                <a:gd name="T18" fmla="*/ 13 w 13"/>
                <a:gd name="T19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" h="22">
                  <a:moveTo>
                    <a:pt x="13" y="9"/>
                  </a:moveTo>
                  <a:lnTo>
                    <a:pt x="13" y="14"/>
                  </a:lnTo>
                  <a:lnTo>
                    <a:pt x="10" y="17"/>
                  </a:lnTo>
                  <a:lnTo>
                    <a:pt x="6" y="20"/>
                  </a:lnTo>
                  <a:lnTo>
                    <a:pt x="2" y="22"/>
                  </a:lnTo>
                  <a:lnTo>
                    <a:pt x="2" y="14"/>
                  </a:lnTo>
                  <a:lnTo>
                    <a:pt x="0" y="7"/>
                  </a:lnTo>
                  <a:lnTo>
                    <a:pt x="0" y="1"/>
                  </a:lnTo>
                  <a:lnTo>
                    <a:pt x="6" y="0"/>
                  </a:lnTo>
                  <a:lnTo>
                    <a:pt x="13" y="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28">
              <a:extLst>
                <a:ext uri="{FF2B5EF4-FFF2-40B4-BE49-F238E27FC236}">
                  <a16:creationId xmlns:a16="http://schemas.microsoft.com/office/drawing/2014/main" id="{C44B0568-3E2C-4C3F-91B5-DD85AF6AB882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7" y="170"/>
              <a:ext cx="40" cy="47"/>
            </a:xfrm>
            <a:custGeom>
              <a:avLst/>
              <a:gdLst>
                <a:gd name="T0" fmla="*/ 121 w 121"/>
                <a:gd name="T1" fmla="*/ 47 h 142"/>
                <a:gd name="T2" fmla="*/ 119 w 121"/>
                <a:gd name="T3" fmla="*/ 69 h 142"/>
                <a:gd name="T4" fmla="*/ 111 w 121"/>
                <a:gd name="T5" fmla="*/ 80 h 142"/>
                <a:gd name="T6" fmla="*/ 100 w 121"/>
                <a:gd name="T7" fmla="*/ 78 h 142"/>
                <a:gd name="T8" fmla="*/ 87 w 121"/>
                <a:gd name="T9" fmla="*/ 74 h 142"/>
                <a:gd name="T10" fmla="*/ 75 w 121"/>
                <a:gd name="T11" fmla="*/ 76 h 142"/>
                <a:gd name="T12" fmla="*/ 62 w 121"/>
                <a:gd name="T13" fmla="*/ 86 h 142"/>
                <a:gd name="T14" fmla="*/ 52 w 121"/>
                <a:gd name="T15" fmla="*/ 107 h 142"/>
                <a:gd name="T16" fmla="*/ 57 w 121"/>
                <a:gd name="T17" fmla="*/ 126 h 142"/>
                <a:gd name="T18" fmla="*/ 65 w 121"/>
                <a:gd name="T19" fmla="*/ 136 h 142"/>
                <a:gd name="T20" fmla="*/ 59 w 121"/>
                <a:gd name="T21" fmla="*/ 138 h 142"/>
                <a:gd name="T22" fmla="*/ 53 w 121"/>
                <a:gd name="T23" fmla="*/ 127 h 142"/>
                <a:gd name="T24" fmla="*/ 47 w 121"/>
                <a:gd name="T25" fmla="*/ 109 h 142"/>
                <a:gd name="T26" fmla="*/ 54 w 121"/>
                <a:gd name="T27" fmla="*/ 85 h 142"/>
                <a:gd name="T28" fmla="*/ 51 w 121"/>
                <a:gd name="T29" fmla="*/ 79 h 142"/>
                <a:gd name="T30" fmla="*/ 33 w 121"/>
                <a:gd name="T31" fmla="*/ 89 h 142"/>
                <a:gd name="T32" fmla="*/ 18 w 121"/>
                <a:gd name="T33" fmla="*/ 105 h 142"/>
                <a:gd name="T34" fmla="*/ 9 w 121"/>
                <a:gd name="T35" fmla="*/ 127 h 142"/>
                <a:gd name="T36" fmla="*/ 4 w 121"/>
                <a:gd name="T37" fmla="*/ 138 h 142"/>
                <a:gd name="T38" fmla="*/ 1 w 121"/>
                <a:gd name="T39" fmla="*/ 136 h 142"/>
                <a:gd name="T40" fmla="*/ 2 w 121"/>
                <a:gd name="T41" fmla="*/ 123 h 142"/>
                <a:gd name="T42" fmla="*/ 12 w 121"/>
                <a:gd name="T43" fmla="*/ 104 h 142"/>
                <a:gd name="T44" fmla="*/ 26 w 121"/>
                <a:gd name="T45" fmla="*/ 88 h 142"/>
                <a:gd name="T46" fmla="*/ 43 w 121"/>
                <a:gd name="T47" fmla="*/ 76 h 142"/>
                <a:gd name="T48" fmla="*/ 57 w 121"/>
                <a:gd name="T49" fmla="*/ 69 h 142"/>
                <a:gd name="T50" fmla="*/ 71 w 121"/>
                <a:gd name="T51" fmla="*/ 66 h 142"/>
                <a:gd name="T52" fmla="*/ 85 w 121"/>
                <a:gd name="T53" fmla="*/ 66 h 142"/>
                <a:gd name="T54" fmla="*/ 99 w 121"/>
                <a:gd name="T55" fmla="*/ 69 h 142"/>
                <a:gd name="T56" fmla="*/ 107 w 121"/>
                <a:gd name="T57" fmla="*/ 63 h 142"/>
                <a:gd name="T58" fmla="*/ 101 w 121"/>
                <a:gd name="T59" fmla="*/ 48 h 142"/>
                <a:gd name="T60" fmla="*/ 92 w 121"/>
                <a:gd name="T61" fmla="*/ 37 h 142"/>
                <a:gd name="T62" fmla="*/ 81 w 121"/>
                <a:gd name="T63" fmla="*/ 30 h 142"/>
                <a:gd name="T64" fmla="*/ 94 w 121"/>
                <a:gd name="T65" fmla="*/ 29 h 142"/>
                <a:gd name="T66" fmla="*/ 107 w 121"/>
                <a:gd name="T67" fmla="*/ 50 h 142"/>
                <a:gd name="T68" fmla="*/ 117 w 121"/>
                <a:gd name="T69" fmla="*/ 50 h 142"/>
                <a:gd name="T70" fmla="*/ 112 w 121"/>
                <a:gd name="T71" fmla="*/ 23 h 142"/>
                <a:gd name="T72" fmla="*/ 103 w 121"/>
                <a:gd name="T73" fmla="*/ 3 h 142"/>
                <a:gd name="T74" fmla="*/ 107 w 121"/>
                <a:gd name="T75" fmla="*/ 2 h 142"/>
                <a:gd name="T76" fmla="*/ 111 w 121"/>
                <a:gd name="T77" fmla="*/ 5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21" h="142">
                  <a:moveTo>
                    <a:pt x="121" y="36"/>
                  </a:moveTo>
                  <a:lnTo>
                    <a:pt x="121" y="47"/>
                  </a:lnTo>
                  <a:lnTo>
                    <a:pt x="120" y="58"/>
                  </a:lnTo>
                  <a:lnTo>
                    <a:pt x="119" y="69"/>
                  </a:lnTo>
                  <a:lnTo>
                    <a:pt x="118" y="80"/>
                  </a:lnTo>
                  <a:lnTo>
                    <a:pt x="111" y="80"/>
                  </a:lnTo>
                  <a:lnTo>
                    <a:pt x="106" y="79"/>
                  </a:lnTo>
                  <a:lnTo>
                    <a:pt x="100" y="78"/>
                  </a:lnTo>
                  <a:lnTo>
                    <a:pt x="93" y="76"/>
                  </a:lnTo>
                  <a:lnTo>
                    <a:pt x="87" y="74"/>
                  </a:lnTo>
                  <a:lnTo>
                    <a:pt x="81" y="74"/>
                  </a:lnTo>
                  <a:lnTo>
                    <a:pt x="75" y="76"/>
                  </a:lnTo>
                  <a:lnTo>
                    <a:pt x="69" y="78"/>
                  </a:lnTo>
                  <a:lnTo>
                    <a:pt x="62" y="86"/>
                  </a:lnTo>
                  <a:lnTo>
                    <a:pt x="55" y="96"/>
                  </a:lnTo>
                  <a:lnTo>
                    <a:pt x="52" y="107"/>
                  </a:lnTo>
                  <a:lnTo>
                    <a:pt x="54" y="119"/>
                  </a:lnTo>
                  <a:lnTo>
                    <a:pt x="57" y="126"/>
                  </a:lnTo>
                  <a:lnTo>
                    <a:pt x="62" y="130"/>
                  </a:lnTo>
                  <a:lnTo>
                    <a:pt x="65" y="136"/>
                  </a:lnTo>
                  <a:lnTo>
                    <a:pt x="66" y="142"/>
                  </a:lnTo>
                  <a:lnTo>
                    <a:pt x="59" y="138"/>
                  </a:lnTo>
                  <a:lnTo>
                    <a:pt x="56" y="133"/>
                  </a:lnTo>
                  <a:lnTo>
                    <a:pt x="53" y="127"/>
                  </a:lnTo>
                  <a:lnTo>
                    <a:pt x="49" y="121"/>
                  </a:lnTo>
                  <a:lnTo>
                    <a:pt x="47" y="109"/>
                  </a:lnTo>
                  <a:lnTo>
                    <a:pt x="49" y="95"/>
                  </a:lnTo>
                  <a:lnTo>
                    <a:pt x="54" y="85"/>
                  </a:lnTo>
                  <a:lnTo>
                    <a:pt x="62" y="76"/>
                  </a:lnTo>
                  <a:lnTo>
                    <a:pt x="51" y="79"/>
                  </a:lnTo>
                  <a:lnTo>
                    <a:pt x="41" y="84"/>
                  </a:lnTo>
                  <a:lnTo>
                    <a:pt x="33" y="89"/>
                  </a:lnTo>
                  <a:lnTo>
                    <a:pt x="26" y="96"/>
                  </a:lnTo>
                  <a:lnTo>
                    <a:pt x="18" y="105"/>
                  </a:lnTo>
                  <a:lnTo>
                    <a:pt x="13" y="115"/>
                  </a:lnTo>
                  <a:lnTo>
                    <a:pt x="9" y="127"/>
                  </a:lnTo>
                  <a:lnTo>
                    <a:pt x="5" y="138"/>
                  </a:lnTo>
                  <a:lnTo>
                    <a:pt x="4" y="138"/>
                  </a:lnTo>
                  <a:lnTo>
                    <a:pt x="3" y="137"/>
                  </a:lnTo>
                  <a:lnTo>
                    <a:pt x="1" y="136"/>
                  </a:lnTo>
                  <a:lnTo>
                    <a:pt x="0" y="134"/>
                  </a:lnTo>
                  <a:lnTo>
                    <a:pt x="2" y="123"/>
                  </a:lnTo>
                  <a:lnTo>
                    <a:pt x="7" y="113"/>
                  </a:lnTo>
                  <a:lnTo>
                    <a:pt x="12" y="104"/>
                  </a:lnTo>
                  <a:lnTo>
                    <a:pt x="18" y="96"/>
                  </a:lnTo>
                  <a:lnTo>
                    <a:pt x="26" y="88"/>
                  </a:lnTo>
                  <a:lnTo>
                    <a:pt x="34" y="82"/>
                  </a:lnTo>
                  <a:lnTo>
                    <a:pt x="43" y="76"/>
                  </a:lnTo>
                  <a:lnTo>
                    <a:pt x="51" y="71"/>
                  </a:lnTo>
                  <a:lnTo>
                    <a:pt x="57" y="69"/>
                  </a:lnTo>
                  <a:lnTo>
                    <a:pt x="64" y="68"/>
                  </a:lnTo>
                  <a:lnTo>
                    <a:pt x="71" y="66"/>
                  </a:lnTo>
                  <a:lnTo>
                    <a:pt x="79" y="65"/>
                  </a:lnTo>
                  <a:lnTo>
                    <a:pt x="85" y="66"/>
                  </a:lnTo>
                  <a:lnTo>
                    <a:pt x="92" y="68"/>
                  </a:lnTo>
                  <a:lnTo>
                    <a:pt x="99" y="69"/>
                  </a:lnTo>
                  <a:lnTo>
                    <a:pt x="105" y="71"/>
                  </a:lnTo>
                  <a:lnTo>
                    <a:pt x="107" y="63"/>
                  </a:lnTo>
                  <a:lnTo>
                    <a:pt x="105" y="55"/>
                  </a:lnTo>
                  <a:lnTo>
                    <a:pt x="101" y="48"/>
                  </a:lnTo>
                  <a:lnTo>
                    <a:pt x="98" y="41"/>
                  </a:lnTo>
                  <a:lnTo>
                    <a:pt x="92" y="37"/>
                  </a:lnTo>
                  <a:lnTo>
                    <a:pt x="86" y="33"/>
                  </a:lnTo>
                  <a:lnTo>
                    <a:pt x="81" y="30"/>
                  </a:lnTo>
                  <a:lnTo>
                    <a:pt x="83" y="24"/>
                  </a:lnTo>
                  <a:lnTo>
                    <a:pt x="94" y="29"/>
                  </a:lnTo>
                  <a:lnTo>
                    <a:pt x="102" y="39"/>
                  </a:lnTo>
                  <a:lnTo>
                    <a:pt x="107" y="50"/>
                  </a:lnTo>
                  <a:lnTo>
                    <a:pt x="111" y="63"/>
                  </a:lnTo>
                  <a:lnTo>
                    <a:pt x="117" y="50"/>
                  </a:lnTo>
                  <a:lnTo>
                    <a:pt x="117" y="37"/>
                  </a:lnTo>
                  <a:lnTo>
                    <a:pt x="112" y="23"/>
                  </a:lnTo>
                  <a:lnTo>
                    <a:pt x="108" y="11"/>
                  </a:lnTo>
                  <a:lnTo>
                    <a:pt x="103" y="3"/>
                  </a:lnTo>
                  <a:lnTo>
                    <a:pt x="105" y="0"/>
                  </a:lnTo>
                  <a:lnTo>
                    <a:pt x="107" y="2"/>
                  </a:lnTo>
                  <a:lnTo>
                    <a:pt x="109" y="4"/>
                  </a:lnTo>
                  <a:lnTo>
                    <a:pt x="111" y="5"/>
                  </a:lnTo>
                  <a:lnTo>
                    <a:pt x="121" y="3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29">
              <a:extLst>
                <a:ext uri="{FF2B5EF4-FFF2-40B4-BE49-F238E27FC236}">
                  <a16:creationId xmlns:a16="http://schemas.microsoft.com/office/drawing/2014/main" id="{8F77C8CF-3D6F-4BBF-A9F5-970336BCA2AC}"/>
                </a:ext>
              </a:extLst>
            </p:cNvPr>
            <p:cNvSpPr>
              <a:spLocks/>
            </p:cNvSpPr>
            <p:nvPr/>
          </p:nvSpPr>
          <p:spPr bwMode="auto">
            <a:xfrm>
              <a:off x="5030" y="184"/>
              <a:ext cx="3" cy="13"/>
            </a:xfrm>
            <a:custGeom>
              <a:avLst/>
              <a:gdLst>
                <a:gd name="T0" fmla="*/ 4 w 7"/>
                <a:gd name="T1" fmla="*/ 37 h 41"/>
                <a:gd name="T2" fmla="*/ 0 w 7"/>
                <a:gd name="T3" fmla="*/ 41 h 41"/>
                <a:gd name="T4" fmla="*/ 3 w 7"/>
                <a:gd name="T5" fmla="*/ 32 h 41"/>
                <a:gd name="T6" fmla="*/ 2 w 7"/>
                <a:gd name="T7" fmla="*/ 21 h 41"/>
                <a:gd name="T8" fmla="*/ 0 w 7"/>
                <a:gd name="T9" fmla="*/ 9 h 41"/>
                <a:gd name="T10" fmla="*/ 3 w 7"/>
                <a:gd name="T11" fmla="*/ 0 h 41"/>
                <a:gd name="T12" fmla="*/ 7 w 7"/>
                <a:gd name="T13" fmla="*/ 8 h 41"/>
                <a:gd name="T14" fmla="*/ 7 w 7"/>
                <a:gd name="T15" fmla="*/ 17 h 41"/>
                <a:gd name="T16" fmla="*/ 5 w 7"/>
                <a:gd name="T17" fmla="*/ 27 h 41"/>
                <a:gd name="T18" fmla="*/ 4 w 7"/>
                <a:gd name="T19" fmla="*/ 37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41">
                  <a:moveTo>
                    <a:pt x="4" y="37"/>
                  </a:moveTo>
                  <a:lnTo>
                    <a:pt x="0" y="41"/>
                  </a:lnTo>
                  <a:lnTo>
                    <a:pt x="3" y="32"/>
                  </a:lnTo>
                  <a:lnTo>
                    <a:pt x="2" y="21"/>
                  </a:lnTo>
                  <a:lnTo>
                    <a:pt x="0" y="9"/>
                  </a:lnTo>
                  <a:lnTo>
                    <a:pt x="3" y="0"/>
                  </a:lnTo>
                  <a:lnTo>
                    <a:pt x="7" y="8"/>
                  </a:lnTo>
                  <a:lnTo>
                    <a:pt x="7" y="17"/>
                  </a:lnTo>
                  <a:lnTo>
                    <a:pt x="5" y="27"/>
                  </a:lnTo>
                  <a:lnTo>
                    <a:pt x="4" y="3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0">
              <a:extLst>
                <a:ext uri="{FF2B5EF4-FFF2-40B4-BE49-F238E27FC236}">
                  <a16:creationId xmlns:a16="http://schemas.microsoft.com/office/drawing/2014/main" id="{31E4B9E9-CBB6-49A3-9227-E6BBA68C04C9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8" y="190"/>
              <a:ext cx="15" cy="15"/>
            </a:xfrm>
            <a:custGeom>
              <a:avLst/>
              <a:gdLst>
                <a:gd name="T0" fmla="*/ 42 w 46"/>
                <a:gd name="T1" fmla="*/ 16 h 45"/>
                <a:gd name="T2" fmla="*/ 46 w 46"/>
                <a:gd name="T3" fmla="*/ 45 h 45"/>
                <a:gd name="T4" fmla="*/ 42 w 46"/>
                <a:gd name="T5" fmla="*/ 35 h 45"/>
                <a:gd name="T6" fmla="*/ 40 w 46"/>
                <a:gd name="T7" fmla="*/ 21 h 45"/>
                <a:gd name="T8" fmla="*/ 34 w 46"/>
                <a:gd name="T9" fmla="*/ 10 h 45"/>
                <a:gd name="T10" fmla="*/ 23 w 46"/>
                <a:gd name="T11" fmla="*/ 4 h 45"/>
                <a:gd name="T12" fmla="*/ 16 w 46"/>
                <a:gd name="T13" fmla="*/ 3 h 45"/>
                <a:gd name="T14" fmla="*/ 12 w 46"/>
                <a:gd name="T15" fmla="*/ 6 h 45"/>
                <a:gd name="T16" fmla="*/ 7 w 46"/>
                <a:gd name="T17" fmla="*/ 9 h 45"/>
                <a:gd name="T18" fmla="*/ 0 w 46"/>
                <a:gd name="T19" fmla="*/ 9 h 45"/>
                <a:gd name="T20" fmla="*/ 1 w 46"/>
                <a:gd name="T21" fmla="*/ 5 h 45"/>
                <a:gd name="T22" fmla="*/ 6 w 46"/>
                <a:gd name="T23" fmla="*/ 3 h 45"/>
                <a:gd name="T24" fmla="*/ 10 w 46"/>
                <a:gd name="T25" fmla="*/ 2 h 45"/>
                <a:gd name="T26" fmla="*/ 13 w 46"/>
                <a:gd name="T27" fmla="*/ 0 h 45"/>
                <a:gd name="T28" fmla="*/ 22 w 46"/>
                <a:gd name="T29" fmla="*/ 1 h 45"/>
                <a:gd name="T30" fmla="*/ 30 w 46"/>
                <a:gd name="T31" fmla="*/ 4 h 45"/>
                <a:gd name="T32" fmla="*/ 37 w 46"/>
                <a:gd name="T33" fmla="*/ 9 h 45"/>
                <a:gd name="T34" fmla="*/ 42 w 46"/>
                <a:gd name="T35" fmla="*/ 16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6" h="45">
                  <a:moveTo>
                    <a:pt x="42" y="16"/>
                  </a:moveTo>
                  <a:lnTo>
                    <a:pt x="46" y="45"/>
                  </a:lnTo>
                  <a:lnTo>
                    <a:pt x="42" y="35"/>
                  </a:lnTo>
                  <a:lnTo>
                    <a:pt x="40" y="21"/>
                  </a:lnTo>
                  <a:lnTo>
                    <a:pt x="34" y="10"/>
                  </a:lnTo>
                  <a:lnTo>
                    <a:pt x="23" y="4"/>
                  </a:lnTo>
                  <a:lnTo>
                    <a:pt x="16" y="3"/>
                  </a:lnTo>
                  <a:lnTo>
                    <a:pt x="12" y="6"/>
                  </a:lnTo>
                  <a:lnTo>
                    <a:pt x="7" y="9"/>
                  </a:lnTo>
                  <a:lnTo>
                    <a:pt x="0" y="9"/>
                  </a:lnTo>
                  <a:lnTo>
                    <a:pt x="1" y="5"/>
                  </a:lnTo>
                  <a:lnTo>
                    <a:pt x="6" y="3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22" y="1"/>
                  </a:lnTo>
                  <a:lnTo>
                    <a:pt x="30" y="4"/>
                  </a:lnTo>
                  <a:lnTo>
                    <a:pt x="37" y="9"/>
                  </a:lnTo>
                  <a:lnTo>
                    <a:pt x="42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1">
              <a:extLst>
                <a:ext uri="{FF2B5EF4-FFF2-40B4-BE49-F238E27FC236}">
                  <a16:creationId xmlns:a16="http://schemas.microsoft.com/office/drawing/2014/main" id="{DC099835-B0D1-4CE0-AC30-35CABF75D5B3}"/>
                </a:ext>
              </a:extLst>
            </p:cNvPr>
            <p:cNvSpPr>
              <a:spLocks/>
            </p:cNvSpPr>
            <p:nvPr/>
          </p:nvSpPr>
          <p:spPr bwMode="auto">
            <a:xfrm>
              <a:off x="4928" y="205"/>
              <a:ext cx="39" cy="49"/>
            </a:xfrm>
            <a:custGeom>
              <a:avLst/>
              <a:gdLst>
                <a:gd name="T0" fmla="*/ 115 w 115"/>
                <a:gd name="T1" fmla="*/ 16 h 147"/>
                <a:gd name="T2" fmla="*/ 108 w 115"/>
                <a:gd name="T3" fmla="*/ 14 h 147"/>
                <a:gd name="T4" fmla="*/ 102 w 115"/>
                <a:gd name="T5" fmla="*/ 12 h 147"/>
                <a:gd name="T6" fmla="*/ 96 w 115"/>
                <a:gd name="T7" fmla="*/ 9 h 147"/>
                <a:gd name="T8" fmla="*/ 89 w 115"/>
                <a:gd name="T9" fmla="*/ 8 h 147"/>
                <a:gd name="T10" fmla="*/ 82 w 115"/>
                <a:gd name="T11" fmla="*/ 7 h 147"/>
                <a:gd name="T12" fmla="*/ 76 w 115"/>
                <a:gd name="T13" fmla="*/ 7 h 147"/>
                <a:gd name="T14" fmla="*/ 69 w 115"/>
                <a:gd name="T15" fmla="*/ 9 h 147"/>
                <a:gd name="T16" fmla="*/ 64 w 115"/>
                <a:gd name="T17" fmla="*/ 14 h 147"/>
                <a:gd name="T18" fmla="*/ 52 w 115"/>
                <a:gd name="T19" fmla="*/ 28 h 147"/>
                <a:gd name="T20" fmla="*/ 42 w 115"/>
                <a:gd name="T21" fmla="*/ 42 h 147"/>
                <a:gd name="T22" fmla="*/ 32 w 115"/>
                <a:gd name="T23" fmla="*/ 57 h 147"/>
                <a:gd name="T24" fmla="*/ 24 w 115"/>
                <a:gd name="T25" fmla="*/ 73 h 147"/>
                <a:gd name="T26" fmla="*/ 16 w 115"/>
                <a:gd name="T27" fmla="*/ 90 h 147"/>
                <a:gd name="T28" fmla="*/ 10 w 115"/>
                <a:gd name="T29" fmla="*/ 107 h 147"/>
                <a:gd name="T30" fmla="*/ 7 w 115"/>
                <a:gd name="T31" fmla="*/ 125 h 147"/>
                <a:gd name="T32" fmla="*/ 5 w 115"/>
                <a:gd name="T33" fmla="*/ 145 h 147"/>
                <a:gd name="T34" fmla="*/ 4 w 115"/>
                <a:gd name="T35" fmla="*/ 145 h 147"/>
                <a:gd name="T36" fmla="*/ 3 w 115"/>
                <a:gd name="T37" fmla="*/ 146 h 147"/>
                <a:gd name="T38" fmla="*/ 2 w 115"/>
                <a:gd name="T39" fmla="*/ 146 h 147"/>
                <a:gd name="T40" fmla="*/ 0 w 115"/>
                <a:gd name="T41" fmla="*/ 147 h 147"/>
                <a:gd name="T42" fmla="*/ 5 w 115"/>
                <a:gd name="T43" fmla="*/ 125 h 147"/>
                <a:gd name="T44" fmla="*/ 10 w 115"/>
                <a:gd name="T45" fmla="*/ 103 h 147"/>
                <a:gd name="T46" fmla="*/ 16 w 115"/>
                <a:gd name="T47" fmla="*/ 81 h 147"/>
                <a:gd name="T48" fmla="*/ 25 w 115"/>
                <a:gd name="T49" fmla="*/ 61 h 147"/>
                <a:gd name="T50" fmla="*/ 35 w 115"/>
                <a:gd name="T51" fmla="*/ 42 h 147"/>
                <a:gd name="T52" fmla="*/ 49 w 115"/>
                <a:gd name="T53" fmla="*/ 25 h 147"/>
                <a:gd name="T54" fmla="*/ 65 w 115"/>
                <a:gd name="T55" fmla="*/ 10 h 147"/>
                <a:gd name="T56" fmla="*/ 85 w 115"/>
                <a:gd name="T57" fmla="*/ 0 h 147"/>
                <a:gd name="T58" fmla="*/ 94 w 115"/>
                <a:gd name="T59" fmla="*/ 1 h 147"/>
                <a:gd name="T60" fmla="*/ 102 w 115"/>
                <a:gd name="T61" fmla="*/ 5 h 147"/>
                <a:gd name="T62" fmla="*/ 110 w 115"/>
                <a:gd name="T63" fmla="*/ 10 h 147"/>
                <a:gd name="T64" fmla="*/ 115 w 115"/>
                <a:gd name="T65" fmla="*/ 16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15" h="147">
                  <a:moveTo>
                    <a:pt x="115" y="16"/>
                  </a:moveTo>
                  <a:lnTo>
                    <a:pt x="108" y="14"/>
                  </a:lnTo>
                  <a:lnTo>
                    <a:pt x="102" y="12"/>
                  </a:lnTo>
                  <a:lnTo>
                    <a:pt x="96" y="9"/>
                  </a:lnTo>
                  <a:lnTo>
                    <a:pt x="89" y="8"/>
                  </a:lnTo>
                  <a:lnTo>
                    <a:pt x="82" y="7"/>
                  </a:lnTo>
                  <a:lnTo>
                    <a:pt x="76" y="7"/>
                  </a:lnTo>
                  <a:lnTo>
                    <a:pt x="69" y="9"/>
                  </a:lnTo>
                  <a:lnTo>
                    <a:pt x="64" y="14"/>
                  </a:lnTo>
                  <a:lnTo>
                    <a:pt x="52" y="28"/>
                  </a:lnTo>
                  <a:lnTo>
                    <a:pt x="42" y="42"/>
                  </a:lnTo>
                  <a:lnTo>
                    <a:pt x="32" y="57"/>
                  </a:lnTo>
                  <a:lnTo>
                    <a:pt x="24" y="73"/>
                  </a:lnTo>
                  <a:lnTo>
                    <a:pt x="16" y="90"/>
                  </a:lnTo>
                  <a:lnTo>
                    <a:pt x="10" y="107"/>
                  </a:lnTo>
                  <a:lnTo>
                    <a:pt x="7" y="125"/>
                  </a:lnTo>
                  <a:lnTo>
                    <a:pt x="5" y="145"/>
                  </a:lnTo>
                  <a:lnTo>
                    <a:pt x="4" y="145"/>
                  </a:lnTo>
                  <a:lnTo>
                    <a:pt x="3" y="146"/>
                  </a:lnTo>
                  <a:lnTo>
                    <a:pt x="2" y="146"/>
                  </a:lnTo>
                  <a:lnTo>
                    <a:pt x="0" y="147"/>
                  </a:lnTo>
                  <a:lnTo>
                    <a:pt x="5" y="125"/>
                  </a:lnTo>
                  <a:lnTo>
                    <a:pt x="10" y="103"/>
                  </a:lnTo>
                  <a:lnTo>
                    <a:pt x="16" y="81"/>
                  </a:lnTo>
                  <a:lnTo>
                    <a:pt x="25" y="61"/>
                  </a:lnTo>
                  <a:lnTo>
                    <a:pt x="35" y="42"/>
                  </a:lnTo>
                  <a:lnTo>
                    <a:pt x="49" y="25"/>
                  </a:lnTo>
                  <a:lnTo>
                    <a:pt x="65" y="10"/>
                  </a:lnTo>
                  <a:lnTo>
                    <a:pt x="85" y="0"/>
                  </a:lnTo>
                  <a:lnTo>
                    <a:pt x="94" y="1"/>
                  </a:lnTo>
                  <a:lnTo>
                    <a:pt x="102" y="5"/>
                  </a:lnTo>
                  <a:lnTo>
                    <a:pt x="110" y="10"/>
                  </a:lnTo>
                  <a:lnTo>
                    <a:pt x="115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2">
              <a:extLst>
                <a:ext uri="{FF2B5EF4-FFF2-40B4-BE49-F238E27FC236}">
                  <a16:creationId xmlns:a16="http://schemas.microsoft.com/office/drawing/2014/main" id="{71268F9E-7C1A-43FA-82FF-14C719A08067}"/>
                </a:ext>
              </a:extLst>
            </p:cNvPr>
            <p:cNvSpPr>
              <a:spLocks/>
            </p:cNvSpPr>
            <p:nvPr/>
          </p:nvSpPr>
          <p:spPr bwMode="auto">
            <a:xfrm>
              <a:off x="5094" y="209"/>
              <a:ext cx="71" cy="80"/>
            </a:xfrm>
            <a:custGeom>
              <a:avLst/>
              <a:gdLst>
                <a:gd name="T0" fmla="*/ 204 w 215"/>
                <a:gd name="T1" fmla="*/ 84 h 239"/>
                <a:gd name="T2" fmla="*/ 212 w 215"/>
                <a:gd name="T3" fmla="*/ 84 h 239"/>
                <a:gd name="T4" fmla="*/ 208 w 215"/>
                <a:gd name="T5" fmla="*/ 98 h 239"/>
                <a:gd name="T6" fmla="*/ 190 w 215"/>
                <a:gd name="T7" fmla="*/ 123 h 239"/>
                <a:gd name="T8" fmla="*/ 169 w 215"/>
                <a:gd name="T9" fmla="*/ 144 h 239"/>
                <a:gd name="T10" fmla="*/ 146 w 215"/>
                <a:gd name="T11" fmla="*/ 165 h 239"/>
                <a:gd name="T12" fmla="*/ 121 w 215"/>
                <a:gd name="T13" fmla="*/ 183 h 239"/>
                <a:gd name="T14" fmla="*/ 95 w 215"/>
                <a:gd name="T15" fmla="*/ 200 h 239"/>
                <a:gd name="T16" fmla="*/ 70 w 215"/>
                <a:gd name="T17" fmla="*/ 216 h 239"/>
                <a:gd name="T18" fmla="*/ 46 w 215"/>
                <a:gd name="T19" fmla="*/ 231 h 239"/>
                <a:gd name="T20" fmla="*/ 9 w 215"/>
                <a:gd name="T21" fmla="*/ 228 h 239"/>
                <a:gd name="T22" fmla="*/ 25 w 215"/>
                <a:gd name="T23" fmla="*/ 212 h 239"/>
                <a:gd name="T24" fmla="*/ 47 w 215"/>
                <a:gd name="T25" fmla="*/ 197 h 239"/>
                <a:gd name="T26" fmla="*/ 68 w 215"/>
                <a:gd name="T27" fmla="*/ 184 h 239"/>
                <a:gd name="T28" fmla="*/ 88 w 215"/>
                <a:gd name="T29" fmla="*/ 169 h 239"/>
                <a:gd name="T30" fmla="*/ 112 w 215"/>
                <a:gd name="T31" fmla="*/ 144 h 239"/>
                <a:gd name="T32" fmla="*/ 135 w 215"/>
                <a:gd name="T33" fmla="*/ 116 h 239"/>
                <a:gd name="T34" fmla="*/ 158 w 215"/>
                <a:gd name="T35" fmla="*/ 89 h 239"/>
                <a:gd name="T36" fmla="*/ 186 w 215"/>
                <a:gd name="T37" fmla="*/ 67 h 239"/>
                <a:gd name="T38" fmla="*/ 173 w 215"/>
                <a:gd name="T39" fmla="*/ 68 h 239"/>
                <a:gd name="T40" fmla="*/ 149 w 215"/>
                <a:gd name="T41" fmla="*/ 85 h 239"/>
                <a:gd name="T42" fmla="*/ 130 w 215"/>
                <a:gd name="T43" fmla="*/ 108 h 239"/>
                <a:gd name="T44" fmla="*/ 111 w 215"/>
                <a:gd name="T45" fmla="*/ 132 h 239"/>
                <a:gd name="T46" fmla="*/ 97 w 215"/>
                <a:gd name="T47" fmla="*/ 146 h 239"/>
                <a:gd name="T48" fmla="*/ 88 w 215"/>
                <a:gd name="T49" fmla="*/ 156 h 239"/>
                <a:gd name="T50" fmla="*/ 78 w 215"/>
                <a:gd name="T51" fmla="*/ 166 h 239"/>
                <a:gd name="T52" fmla="*/ 68 w 215"/>
                <a:gd name="T53" fmla="*/ 174 h 239"/>
                <a:gd name="T54" fmla="*/ 55 w 215"/>
                <a:gd name="T55" fmla="*/ 182 h 239"/>
                <a:gd name="T56" fmla="*/ 39 w 215"/>
                <a:gd name="T57" fmla="*/ 193 h 239"/>
                <a:gd name="T58" fmla="*/ 23 w 215"/>
                <a:gd name="T59" fmla="*/ 204 h 239"/>
                <a:gd name="T60" fmla="*/ 7 w 215"/>
                <a:gd name="T61" fmla="*/ 216 h 239"/>
                <a:gd name="T62" fmla="*/ 9 w 215"/>
                <a:gd name="T63" fmla="*/ 205 h 239"/>
                <a:gd name="T64" fmla="*/ 28 w 215"/>
                <a:gd name="T65" fmla="*/ 172 h 239"/>
                <a:gd name="T66" fmla="*/ 49 w 215"/>
                <a:gd name="T67" fmla="*/ 139 h 239"/>
                <a:gd name="T68" fmla="*/ 72 w 215"/>
                <a:gd name="T69" fmla="*/ 109 h 239"/>
                <a:gd name="T70" fmla="*/ 97 w 215"/>
                <a:gd name="T71" fmla="*/ 81 h 239"/>
                <a:gd name="T72" fmla="*/ 125 w 215"/>
                <a:gd name="T73" fmla="*/ 54 h 239"/>
                <a:gd name="T74" fmla="*/ 153 w 215"/>
                <a:gd name="T75" fmla="*/ 32 h 239"/>
                <a:gd name="T76" fmla="*/ 182 w 215"/>
                <a:gd name="T77" fmla="*/ 10 h 239"/>
                <a:gd name="T78" fmla="*/ 196 w 215"/>
                <a:gd name="T79" fmla="*/ 10 h 239"/>
                <a:gd name="T80" fmla="*/ 189 w 215"/>
                <a:gd name="T81" fmla="*/ 33 h 239"/>
                <a:gd name="T82" fmla="*/ 184 w 215"/>
                <a:gd name="T83" fmla="*/ 54 h 239"/>
                <a:gd name="T84" fmla="*/ 192 w 215"/>
                <a:gd name="T85" fmla="*/ 74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15" h="239">
                  <a:moveTo>
                    <a:pt x="201" y="82"/>
                  </a:moveTo>
                  <a:lnTo>
                    <a:pt x="204" y="84"/>
                  </a:lnTo>
                  <a:lnTo>
                    <a:pt x="208" y="84"/>
                  </a:lnTo>
                  <a:lnTo>
                    <a:pt x="212" y="84"/>
                  </a:lnTo>
                  <a:lnTo>
                    <a:pt x="215" y="84"/>
                  </a:lnTo>
                  <a:lnTo>
                    <a:pt x="208" y="98"/>
                  </a:lnTo>
                  <a:lnTo>
                    <a:pt x="199" y="110"/>
                  </a:lnTo>
                  <a:lnTo>
                    <a:pt x="190" y="123"/>
                  </a:lnTo>
                  <a:lnTo>
                    <a:pt x="180" y="134"/>
                  </a:lnTo>
                  <a:lnTo>
                    <a:pt x="169" y="144"/>
                  </a:lnTo>
                  <a:lnTo>
                    <a:pt x="158" y="155"/>
                  </a:lnTo>
                  <a:lnTo>
                    <a:pt x="146" y="165"/>
                  </a:lnTo>
                  <a:lnTo>
                    <a:pt x="133" y="174"/>
                  </a:lnTo>
                  <a:lnTo>
                    <a:pt x="121" y="183"/>
                  </a:lnTo>
                  <a:lnTo>
                    <a:pt x="108" y="191"/>
                  </a:lnTo>
                  <a:lnTo>
                    <a:pt x="95" y="200"/>
                  </a:lnTo>
                  <a:lnTo>
                    <a:pt x="83" y="208"/>
                  </a:lnTo>
                  <a:lnTo>
                    <a:pt x="70" y="216"/>
                  </a:lnTo>
                  <a:lnTo>
                    <a:pt x="58" y="223"/>
                  </a:lnTo>
                  <a:lnTo>
                    <a:pt x="46" y="231"/>
                  </a:lnTo>
                  <a:lnTo>
                    <a:pt x="34" y="239"/>
                  </a:lnTo>
                  <a:lnTo>
                    <a:pt x="9" y="228"/>
                  </a:lnTo>
                  <a:lnTo>
                    <a:pt x="16" y="220"/>
                  </a:lnTo>
                  <a:lnTo>
                    <a:pt x="25" y="212"/>
                  </a:lnTo>
                  <a:lnTo>
                    <a:pt x="35" y="204"/>
                  </a:lnTo>
                  <a:lnTo>
                    <a:pt x="47" y="197"/>
                  </a:lnTo>
                  <a:lnTo>
                    <a:pt x="57" y="191"/>
                  </a:lnTo>
                  <a:lnTo>
                    <a:pt x="68" y="184"/>
                  </a:lnTo>
                  <a:lnTo>
                    <a:pt x="78" y="176"/>
                  </a:lnTo>
                  <a:lnTo>
                    <a:pt x="88" y="169"/>
                  </a:lnTo>
                  <a:lnTo>
                    <a:pt x="101" y="158"/>
                  </a:lnTo>
                  <a:lnTo>
                    <a:pt x="112" y="144"/>
                  </a:lnTo>
                  <a:lnTo>
                    <a:pt x="123" y="131"/>
                  </a:lnTo>
                  <a:lnTo>
                    <a:pt x="135" y="116"/>
                  </a:lnTo>
                  <a:lnTo>
                    <a:pt x="146" y="101"/>
                  </a:lnTo>
                  <a:lnTo>
                    <a:pt x="158" y="89"/>
                  </a:lnTo>
                  <a:lnTo>
                    <a:pt x="172" y="76"/>
                  </a:lnTo>
                  <a:lnTo>
                    <a:pt x="186" y="67"/>
                  </a:lnTo>
                  <a:lnTo>
                    <a:pt x="186" y="65"/>
                  </a:lnTo>
                  <a:lnTo>
                    <a:pt x="173" y="68"/>
                  </a:lnTo>
                  <a:lnTo>
                    <a:pt x="161" y="75"/>
                  </a:lnTo>
                  <a:lnTo>
                    <a:pt x="149" y="85"/>
                  </a:lnTo>
                  <a:lnTo>
                    <a:pt x="140" y="95"/>
                  </a:lnTo>
                  <a:lnTo>
                    <a:pt x="130" y="108"/>
                  </a:lnTo>
                  <a:lnTo>
                    <a:pt x="121" y="119"/>
                  </a:lnTo>
                  <a:lnTo>
                    <a:pt x="111" y="132"/>
                  </a:lnTo>
                  <a:lnTo>
                    <a:pt x="102" y="142"/>
                  </a:lnTo>
                  <a:lnTo>
                    <a:pt x="97" y="146"/>
                  </a:lnTo>
                  <a:lnTo>
                    <a:pt x="92" y="150"/>
                  </a:lnTo>
                  <a:lnTo>
                    <a:pt x="88" y="156"/>
                  </a:lnTo>
                  <a:lnTo>
                    <a:pt x="84" y="160"/>
                  </a:lnTo>
                  <a:lnTo>
                    <a:pt x="78" y="166"/>
                  </a:lnTo>
                  <a:lnTo>
                    <a:pt x="73" y="171"/>
                  </a:lnTo>
                  <a:lnTo>
                    <a:pt x="68" y="174"/>
                  </a:lnTo>
                  <a:lnTo>
                    <a:pt x="63" y="176"/>
                  </a:lnTo>
                  <a:lnTo>
                    <a:pt x="55" y="182"/>
                  </a:lnTo>
                  <a:lnTo>
                    <a:pt x="48" y="188"/>
                  </a:lnTo>
                  <a:lnTo>
                    <a:pt x="39" y="193"/>
                  </a:lnTo>
                  <a:lnTo>
                    <a:pt x="32" y="198"/>
                  </a:lnTo>
                  <a:lnTo>
                    <a:pt x="23" y="204"/>
                  </a:lnTo>
                  <a:lnTo>
                    <a:pt x="15" y="209"/>
                  </a:lnTo>
                  <a:lnTo>
                    <a:pt x="7" y="216"/>
                  </a:lnTo>
                  <a:lnTo>
                    <a:pt x="0" y="223"/>
                  </a:lnTo>
                  <a:lnTo>
                    <a:pt x="9" y="205"/>
                  </a:lnTo>
                  <a:lnTo>
                    <a:pt x="18" y="188"/>
                  </a:lnTo>
                  <a:lnTo>
                    <a:pt x="28" y="172"/>
                  </a:lnTo>
                  <a:lnTo>
                    <a:pt x="38" y="155"/>
                  </a:lnTo>
                  <a:lnTo>
                    <a:pt x="49" y="139"/>
                  </a:lnTo>
                  <a:lnTo>
                    <a:pt x="60" y="124"/>
                  </a:lnTo>
                  <a:lnTo>
                    <a:pt x="72" y="109"/>
                  </a:lnTo>
                  <a:lnTo>
                    <a:pt x="85" y="94"/>
                  </a:lnTo>
                  <a:lnTo>
                    <a:pt x="97" y="81"/>
                  </a:lnTo>
                  <a:lnTo>
                    <a:pt x="111" y="68"/>
                  </a:lnTo>
                  <a:lnTo>
                    <a:pt x="125" y="54"/>
                  </a:lnTo>
                  <a:lnTo>
                    <a:pt x="139" y="43"/>
                  </a:lnTo>
                  <a:lnTo>
                    <a:pt x="153" y="32"/>
                  </a:lnTo>
                  <a:lnTo>
                    <a:pt x="167" y="20"/>
                  </a:lnTo>
                  <a:lnTo>
                    <a:pt x="182" y="10"/>
                  </a:lnTo>
                  <a:lnTo>
                    <a:pt x="197" y="0"/>
                  </a:lnTo>
                  <a:lnTo>
                    <a:pt x="196" y="10"/>
                  </a:lnTo>
                  <a:lnTo>
                    <a:pt x="193" y="21"/>
                  </a:lnTo>
                  <a:lnTo>
                    <a:pt x="189" y="33"/>
                  </a:lnTo>
                  <a:lnTo>
                    <a:pt x="186" y="44"/>
                  </a:lnTo>
                  <a:lnTo>
                    <a:pt x="184" y="54"/>
                  </a:lnTo>
                  <a:lnTo>
                    <a:pt x="186" y="65"/>
                  </a:lnTo>
                  <a:lnTo>
                    <a:pt x="192" y="74"/>
                  </a:lnTo>
                  <a:lnTo>
                    <a:pt x="201" y="82"/>
                  </a:lnTo>
                  <a:close/>
                </a:path>
              </a:pathLst>
            </a:custGeom>
            <a:solidFill>
              <a:srgbClr val="AA89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3">
              <a:extLst>
                <a:ext uri="{FF2B5EF4-FFF2-40B4-BE49-F238E27FC236}">
                  <a16:creationId xmlns:a16="http://schemas.microsoft.com/office/drawing/2014/main" id="{45FDF1F3-61B3-44DC-B1DF-7054E35CFEA3}"/>
                </a:ext>
              </a:extLst>
            </p:cNvPr>
            <p:cNvSpPr>
              <a:spLocks/>
            </p:cNvSpPr>
            <p:nvPr/>
          </p:nvSpPr>
          <p:spPr bwMode="auto">
            <a:xfrm>
              <a:off x="5159" y="215"/>
              <a:ext cx="5" cy="19"/>
            </a:xfrm>
            <a:custGeom>
              <a:avLst/>
              <a:gdLst>
                <a:gd name="T0" fmla="*/ 16 w 16"/>
                <a:gd name="T1" fmla="*/ 54 h 57"/>
                <a:gd name="T2" fmla="*/ 15 w 16"/>
                <a:gd name="T3" fmla="*/ 57 h 57"/>
                <a:gd name="T4" fmla="*/ 13 w 16"/>
                <a:gd name="T5" fmla="*/ 57 h 57"/>
                <a:gd name="T6" fmla="*/ 9 w 16"/>
                <a:gd name="T7" fmla="*/ 57 h 57"/>
                <a:gd name="T8" fmla="*/ 7 w 16"/>
                <a:gd name="T9" fmla="*/ 57 h 57"/>
                <a:gd name="T10" fmla="*/ 1 w 16"/>
                <a:gd name="T11" fmla="*/ 44 h 57"/>
                <a:gd name="T12" fmla="*/ 0 w 16"/>
                <a:gd name="T13" fmla="*/ 29 h 57"/>
                <a:gd name="T14" fmla="*/ 3 w 16"/>
                <a:gd name="T15" fmla="*/ 13 h 57"/>
                <a:gd name="T16" fmla="*/ 7 w 16"/>
                <a:gd name="T17" fmla="*/ 0 h 57"/>
                <a:gd name="T18" fmla="*/ 5 w 16"/>
                <a:gd name="T19" fmla="*/ 13 h 57"/>
                <a:gd name="T20" fmla="*/ 6 w 16"/>
                <a:gd name="T21" fmla="*/ 28 h 57"/>
                <a:gd name="T22" fmla="*/ 11 w 16"/>
                <a:gd name="T23" fmla="*/ 42 h 57"/>
                <a:gd name="T24" fmla="*/ 16 w 16"/>
                <a:gd name="T25" fmla="*/ 5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" h="57">
                  <a:moveTo>
                    <a:pt x="16" y="54"/>
                  </a:moveTo>
                  <a:lnTo>
                    <a:pt x="15" y="57"/>
                  </a:lnTo>
                  <a:lnTo>
                    <a:pt x="13" y="57"/>
                  </a:lnTo>
                  <a:lnTo>
                    <a:pt x="9" y="57"/>
                  </a:lnTo>
                  <a:lnTo>
                    <a:pt x="7" y="57"/>
                  </a:lnTo>
                  <a:lnTo>
                    <a:pt x="1" y="44"/>
                  </a:lnTo>
                  <a:lnTo>
                    <a:pt x="0" y="29"/>
                  </a:lnTo>
                  <a:lnTo>
                    <a:pt x="3" y="13"/>
                  </a:lnTo>
                  <a:lnTo>
                    <a:pt x="7" y="0"/>
                  </a:lnTo>
                  <a:lnTo>
                    <a:pt x="5" y="13"/>
                  </a:lnTo>
                  <a:lnTo>
                    <a:pt x="6" y="28"/>
                  </a:lnTo>
                  <a:lnTo>
                    <a:pt x="11" y="42"/>
                  </a:lnTo>
                  <a:lnTo>
                    <a:pt x="16" y="54"/>
                  </a:lnTo>
                  <a:close/>
                </a:path>
              </a:pathLst>
            </a:custGeom>
            <a:solidFill>
              <a:srgbClr val="F2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4">
              <a:extLst>
                <a:ext uri="{FF2B5EF4-FFF2-40B4-BE49-F238E27FC236}">
                  <a16:creationId xmlns:a16="http://schemas.microsoft.com/office/drawing/2014/main" id="{D63A921E-72B4-4C5E-9EE8-1ED05A6CD583}"/>
                </a:ext>
              </a:extLst>
            </p:cNvPr>
            <p:cNvSpPr>
              <a:spLocks/>
            </p:cNvSpPr>
            <p:nvPr/>
          </p:nvSpPr>
          <p:spPr bwMode="auto">
            <a:xfrm>
              <a:off x="4938" y="218"/>
              <a:ext cx="35" cy="37"/>
            </a:xfrm>
            <a:custGeom>
              <a:avLst/>
              <a:gdLst>
                <a:gd name="T0" fmla="*/ 105 w 105"/>
                <a:gd name="T1" fmla="*/ 2 h 110"/>
                <a:gd name="T2" fmla="*/ 105 w 105"/>
                <a:gd name="T3" fmla="*/ 3 h 110"/>
                <a:gd name="T4" fmla="*/ 105 w 105"/>
                <a:gd name="T5" fmla="*/ 4 h 110"/>
                <a:gd name="T6" fmla="*/ 104 w 105"/>
                <a:gd name="T7" fmla="*/ 7 h 110"/>
                <a:gd name="T8" fmla="*/ 103 w 105"/>
                <a:gd name="T9" fmla="*/ 8 h 110"/>
                <a:gd name="T10" fmla="*/ 96 w 105"/>
                <a:gd name="T11" fmla="*/ 6 h 110"/>
                <a:gd name="T12" fmla="*/ 90 w 105"/>
                <a:gd name="T13" fmla="*/ 4 h 110"/>
                <a:gd name="T14" fmla="*/ 83 w 105"/>
                <a:gd name="T15" fmla="*/ 4 h 110"/>
                <a:gd name="T16" fmla="*/ 76 w 105"/>
                <a:gd name="T17" fmla="*/ 4 h 110"/>
                <a:gd name="T18" fmla="*/ 69 w 105"/>
                <a:gd name="T19" fmla="*/ 6 h 110"/>
                <a:gd name="T20" fmla="*/ 62 w 105"/>
                <a:gd name="T21" fmla="*/ 8 h 110"/>
                <a:gd name="T22" fmla="*/ 56 w 105"/>
                <a:gd name="T23" fmla="*/ 10 h 110"/>
                <a:gd name="T24" fmla="*/ 51 w 105"/>
                <a:gd name="T25" fmla="*/ 14 h 110"/>
                <a:gd name="T26" fmla="*/ 41 w 105"/>
                <a:gd name="T27" fmla="*/ 23 h 110"/>
                <a:gd name="T28" fmla="*/ 33 w 105"/>
                <a:gd name="T29" fmla="*/ 32 h 110"/>
                <a:gd name="T30" fmla="*/ 25 w 105"/>
                <a:gd name="T31" fmla="*/ 43 h 110"/>
                <a:gd name="T32" fmla="*/ 19 w 105"/>
                <a:gd name="T33" fmla="*/ 55 h 110"/>
                <a:gd name="T34" fmla="*/ 14 w 105"/>
                <a:gd name="T35" fmla="*/ 67 h 110"/>
                <a:gd name="T36" fmla="*/ 10 w 105"/>
                <a:gd name="T37" fmla="*/ 80 h 110"/>
                <a:gd name="T38" fmla="*/ 6 w 105"/>
                <a:gd name="T39" fmla="*/ 93 h 110"/>
                <a:gd name="T40" fmla="*/ 3 w 105"/>
                <a:gd name="T41" fmla="*/ 106 h 110"/>
                <a:gd name="T42" fmla="*/ 0 w 105"/>
                <a:gd name="T43" fmla="*/ 110 h 110"/>
                <a:gd name="T44" fmla="*/ 2 w 105"/>
                <a:gd name="T45" fmla="*/ 97 h 110"/>
                <a:gd name="T46" fmla="*/ 5 w 105"/>
                <a:gd name="T47" fmla="*/ 82 h 110"/>
                <a:gd name="T48" fmla="*/ 11 w 105"/>
                <a:gd name="T49" fmla="*/ 67 h 110"/>
                <a:gd name="T50" fmla="*/ 16 w 105"/>
                <a:gd name="T51" fmla="*/ 52 h 110"/>
                <a:gd name="T52" fmla="*/ 22 w 105"/>
                <a:gd name="T53" fmla="*/ 39 h 110"/>
                <a:gd name="T54" fmla="*/ 31 w 105"/>
                <a:gd name="T55" fmla="*/ 26 h 110"/>
                <a:gd name="T56" fmla="*/ 40 w 105"/>
                <a:gd name="T57" fmla="*/ 15 h 110"/>
                <a:gd name="T58" fmla="*/ 52 w 105"/>
                <a:gd name="T59" fmla="*/ 6 h 110"/>
                <a:gd name="T60" fmla="*/ 59 w 105"/>
                <a:gd name="T61" fmla="*/ 4 h 110"/>
                <a:gd name="T62" fmla="*/ 66 w 105"/>
                <a:gd name="T63" fmla="*/ 3 h 110"/>
                <a:gd name="T64" fmla="*/ 72 w 105"/>
                <a:gd name="T65" fmla="*/ 2 h 110"/>
                <a:gd name="T66" fmla="*/ 78 w 105"/>
                <a:gd name="T67" fmla="*/ 1 h 110"/>
                <a:gd name="T68" fmla="*/ 85 w 105"/>
                <a:gd name="T69" fmla="*/ 0 h 110"/>
                <a:gd name="T70" fmla="*/ 92 w 105"/>
                <a:gd name="T71" fmla="*/ 0 h 110"/>
                <a:gd name="T72" fmla="*/ 98 w 105"/>
                <a:gd name="T73" fmla="*/ 1 h 110"/>
                <a:gd name="T74" fmla="*/ 105 w 105"/>
                <a:gd name="T75" fmla="*/ 2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05" h="110">
                  <a:moveTo>
                    <a:pt x="105" y="2"/>
                  </a:moveTo>
                  <a:lnTo>
                    <a:pt x="105" y="3"/>
                  </a:lnTo>
                  <a:lnTo>
                    <a:pt x="105" y="4"/>
                  </a:lnTo>
                  <a:lnTo>
                    <a:pt x="104" y="7"/>
                  </a:lnTo>
                  <a:lnTo>
                    <a:pt x="103" y="8"/>
                  </a:lnTo>
                  <a:lnTo>
                    <a:pt x="96" y="6"/>
                  </a:lnTo>
                  <a:lnTo>
                    <a:pt x="90" y="4"/>
                  </a:lnTo>
                  <a:lnTo>
                    <a:pt x="83" y="4"/>
                  </a:lnTo>
                  <a:lnTo>
                    <a:pt x="76" y="4"/>
                  </a:lnTo>
                  <a:lnTo>
                    <a:pt x="69" y="6"/>
                  </a:lnTo>
                  <a:lnTo>
                    <a:pt x="62" y="8"/>
                  </a:lnTo>
                  <a:lnTo>
                    <a:pt x="56" y="10"/>
                  </a:lnTo>
                  <a:lnTo>
                    <a:pt x="51" y="14"/>
                  </a:lnTo>
                  <a:lnTo>
                    <a:pt x="41" y="23"/>
                  </a:lnTo>
                  <a:lnTo>
                    <a:pt x="33" y="32"/>
                  </a:lnTo>
                  <a:lnTo>
                    <a:pt x="25" y="43"/>
                  </a:lnTo>
                  <a:lnTo>
                    <a:pt x="19" y="55"/>
                  </a:lnTo>
                  <a:lnTo>
                    <a:pt x="14" y="67"/>
                  </a:lnTo>
                  <a:lnTo>
                    <a:pt x="10" y="80"/>
                  </a:lnTo>
                  <a:lnTo>
                    <a:pt x="6" y="93"/>
                  </a:lnTo>
                  <a:lnTo>
                    <a:pt x="3" y="106"/>
                  </a:lnTo>
                  <a:lnTo>
                    <a:pt x="0" y="110"/>
                  </a:lnTo>
                  <a:lnTo>
                    <a:pt x="2" y="97"/>
                  </a:lnTo>
                  <a:lnTo>
                    <a:pt x="5" y="82"/>
                  </a:lnTo>
                  <a:lnTo>
                    <a:pt x="11" y="67"/>
                  </a:lnTo>
                  <a:lnTo>
                    <a:pt x="16" y="52"/>
                  </a:lnTo>
                  <a:lnTo>
                    <a:pt x="22" y="39"/>
                  </a:lnTo>
                  <a:lnTo>
                    <a:pt x="31" y="26"/>
                  </a:lnTo>
                  <a:lnTo>
                    <a:pt x="40" y="15"/>
                  </a:lnTo>
                  <a:lnTo>
                    <a:pt x="52" y="6"/>
                  </a:lnTo>
                  <a:lnTo>
                    <a:pt x="59" y="4"/>
                  </a:lnTo>
                  <a:lnTo>
                    <a:pt x="66" y="3"/>
                  </a:lnTo>
                  <a:lnTo>
                    <a:pt x="72" y="2"/>
                  </a:lnTo>
                  <a:lnTo>
                    <a:pt x="78" y="1"/>
                  </a:lnTo>
                  <a:lnTo>
                    <a:pt x="85" y="0"/>
                  </a:lnTo>
                  <a:lnTo>
                    <a:pt x="92" y="0"/>
                  </a:lnTo>
                  <a:lnTo>
                    <a:pt x="98" y="1"/>
                  </a:lnTo>
                  <a:lnTo>
                    <a:pt x="105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5">
              <a:extLst>
                <a:ext uri="{FF2B5EF4-FFF2-40B4-BE49-F238E27FC236}">
                  <a16:creationId xmlns:a16="http://schemas.microsoft.com/office/drawing/2014/main" id="{548F3F40-E781-4249-9B87-C29495502911}"/>
                </a:ext>
              </a:extLst>
            </p:cNvPr>
            <p:cNvSpPr>
              <a:spLocks/>
            </p:cNvSpPr>
            <p:nvPr/>
          </p:nvSpPr>
          <p:spPr bwMode="auto">
            <a:xfrm>
              <a:off x="4945" y="223"/>
              <a:ext cx="74" cy="30"/>
            </a:xfrm>
            <a:custGeom>
              <a:avLst/>
              <a:gdLst>
                <a:gd name="T0" fmla="*/ 223 w 223"/>
                <a:gd name="T1" fmla="*/ 44 h 90"/>
                <a:gd name="T2" fmla="*/ 208 w 223"/>
                <a:gd name="T3" fmla="*/ 47 h 90"/>
                <a:gd name="T4" fmla="*/ 204 w 223"/>
                <a:gd name="T5" fmla="*/ 37 h 90"/>
                <a:gd name="T6" fmla="*/ 197 w 223"/>
                <a:gd name="T7" fmla="*/ 32 h 90"/>
                <a:gd name="T8" fmla="*/ 192 w 223"/>
                <a:gd name="T9" fmla="*/ 27 h 90"/>
                <a:gd name="T10" fmla="*/ 184 w 223"/>
                <a:gd name="T11" fmla="*/ 25 h 90"/>
                <a:gd name="T12" fmla="*/ 177 w 223"/>
                <a:gd name="T13" fmla="*/ 24 h 90"/>
                <a:gd name="T14" fmla="*/ 170 w 223"/>
                <a:gd name="T15" fmla="*/ 24 h 90"/>
                <a:gd name="T16" fmla="*/ 161 w 223"/>
                <a:gd name="T17" fmla="*/ 24 h 90"/>
                <a:gd name="T18" fmla="*/ 153 w 223"/>
                <a:gd name="T19" fmla="*/ 25 h 90"/>
                <a:gd name="T20" fmla="*/ 146 w 223"/>
                <a:gd name="T21" fmla="*/ 28 h 90"/>
                <a:gd name="T22" fmla="*/ 141 w 223"/>
                <a:gd name="T23" fmla="*/ 31 h 90"/>
                <a:gd name="T24" fmla="*/ 136 w 223"/>
                <a:gd name="T25" fmla="*/ 35 h 90"/>
                <a:gd name="T26" fmla="*/ 135 w 223"/>
                <a:gd name="T27" fmla="*/ 42 h 90"/>
                <a:gd name="T28" fmla="*/ 126 w 223"/>
                <a:gd name="T29" fmla="*/ 37 h 90"/>
                <a:gd name="T30" fmla="*/ 118 w 223"/>
                <a:gd name="T31" fmla="*/ 36 h 90"/>
                <a:gd name="T32" fmla="*/ 109 w 223"/>
                <a:gd name="T33" fmla="*/ 36 h 90"/>
                <a:gd name="T34" fmla="*/ 101 w 223"/>
                <a:gd name="T35" fmla="*/ 39 h 90"/>
                <a:gd name="T36" fmla="*/ 92 w 223"/>
                <a:gd name="T37" fmla="*/ 42 h 90"/>
                <a:gd name="T38" fmla="*/ 85 w 223"/>
                <a:gd name="T39" fmla="*/ 47 h 90"/>
                <a:gd name="T40" fmla="*/ 78 w 223"/>
                <a:gd name="T41" fmla="*/ 51 h 90"/>
                <a:gd name="T42" fmla="*/ 70 w 223"/>
                <a:gd name="T43" fmla="*/ 56 h 90"/>
                <a:gd name="T44" fmla="*/ 65 w 223"/>
                <a:gd name="T45" fmla="*/ 64 h 90"/>
                <a:gd name="T46" fmla="*/ 62 w 223"/>
                <a:gd name="T47" fmla="*/ 73 h 90"/>
                <a:gd name="T48" fmla="*/ 58 w 223"/>
                <a:gd name="T49" fmla="*/ 82 h 90"/>
                <a:gd name="T50" fmla="*/ 57 w 223"/>
                <a:gd name="T51" fmla="*/ 90 h 90"/>
                <a:gd name="T52" fmla="*/ 37 w 223"/>
                <a:gd name="T53" fmla="*/ 76 h 90"/>
                <a:gd name="T54" fmla="*/ 33 w 223"/>
                <a:gd name="T55" fmla="*/ 76 h 90"/>
                <a:gd name="T56" fmla="*/ 28 w 223"/>
                <a:gd name="T57" fmla="*/ 76 h 90"/>
                <a:gd name="T58" fmla="*/ 24 w 223"/>
                <a:gd name="T59" fmla="*/ 77 h 90"/>
                <a:gd name="T60" fmla="*/ 18 w 223"/>
                <a:gd name="T61" fmla="*/ 78 h 90"/>
                <a:gd name="T62" fmla="*/ 14 w 223"/>
                <a:gd name="T63" fmla="*/ 81 h 90"/>
                <a:gd name="T64" fmla="*/ 9 w 223"/>
                <a:gd name="T65" fmla="*/ 82 h 90"/>
                <a:gd name="T66" fmla="*/ 4 w 223"/>
                <a:gd name="T67" fmla="*/ 84 h 90"/>
                <a:gd name="T68" fmla="*/ 0 w 223"/>
                <a:gd name="T69" fmla="*/ 86 h 90"/>
                <a:gd name="T70" fmla="*/ 6 w 223"/>
                <a:gd name="T71" fmla="*/ 74 h 90"/>
                <a:gd name="T72" fmla="*/ 11 w 223"/>
                <a:gd name="T73" fmla="*/ 60 h 90"/>
                <a:gd name="T74" fmla="*/ 16 w 223"/>
                <a:gd name="T75" fmla="*/ 48 h 90"/>
                <a:gd name="T76" fmla="*/ 21 w 223"/>
                <a:gd name="T77" fmla="*/ 34 h 90"/>
                <a:gd name="T78" fmla="*/ 25 w 223"/>
                <a:gd name="T79" fmla="*/ 34 h 90"/>
                <a:gd name="T80" fmla="*/ 27 w 223"/>
                <a:gd name="T81" fmla="*/ 32 h 90"/>
                <a:gd name="T82" fmla="*/ 27 w 223"/>
                <a:gd name="T83" fmla="*/ 29 h 90"/>
                <a:gd name="T84" fmla="*/ 29 w 223"/>
                <a:gd name="T85" fmla="*/ 27 h 90"/>
                <a:gd name="T86" fmla="*/ 40 w 223"/>
                <a:gd name="T87" fmla="*/ 15 h 90"/>
                <a:gd name="T88" fmla="*/ 55 w 223"/>
                <a:gd name="T89" fmla="*/ 7 h 90"/>
                <a:gd name="T90" fmla="*/ 71 w 223"/>
                <a:gd name="T91" fmla="*/ 2 h 90"/>
                <a:gd name="T92" fmla="*/ 88 w 223"/>
                <a:gd name="T93" fmla="*/ 0 h 90"/>
                <a:gd name="T94" fmla="*/ 106 w 223"/>
                <a:gd name="T95" fmla="*/ 0 h 90"/>
                <a:gd name="T96" fmla="*/ 123 w 223"/>
                <a:gd name="T97" fmla="*/ 1 h 90"/>
                <a:gd name="T98" fmla="*/ 140 w 223"/>
                <a:gd name="T99" fmla="*/ 3 h 90"/>
                <a:gd name="T100" fmla="*/ 156 w 223"/>
                <a:gd name="T101" fmla="*/ 7 h 90"/>
                <a:gd name="T102" fmla="*/ 164 w 223"/>
                <a:gd name="T103" fmla="*/ 11 h 90"/>
                <a:gd name="T104" fmla="*/ 173 w 223"/>
                <a:gd name="T105" fmla="*/ 16 h 90"/>
                <a:gd name="T106" fmla="*/ 181 w 223"/>
                <a:gd name="T107" fmla="*/ 20 h 90"/>
                <a:gd name="T108" fmla="*/ 190 w 223"/>
                <a:gd name="T109" fmla="*/ 24 h 90"/>
                <a:gd name="T110" fmla="*/ 198 w 223"/>
                <a:gd name="T111" fmla="*/ 28 h 90"/>
                <a:gd name="T112" fmla="*/ 207 w 223"/>
                <a:gd name="T113" fmla="*/ 33 h 90"/>
                <a:gd name="T114" fmla="*/ 214 w 223"/>
                <a:gd name="T115" fmla="*/ 39 h 90"/>
                <a:gd name="T116" fmla="*/ 223 w 223"/>
                <a:gd name="T117" fmla="*/ 44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23" h="90">
                  <a:moveTo>
                    <a:pt x="223" y="44"/>
                  </a:moveTo>
                  <a:lnTo>
                    <a:pt x="208" y="47"/>
                  </a:lnTo>
                  <a:lnTo>
                    <a:pt x="204" y="37"/>
                  </a:lnTo>
                  <a:lnTo>
                    <a:pt x="197" y="32"/>
                  </a:lnTo>
                  <a:lnTo>
                    <a:pt x="192" y="27"/>
                  </a:lnTo>
                  <a:lnTo>
                    <a:pt x="184" y="25"/>
                  </a:lnTo>
                  <a:lnTo>
                    <a:pt x="177" y="24"/>
                  </a:lnTo>
                  <a:lnTo>
                    <a:pt x="170" y="24"/>
                  </a:lnTo>
                  <a:lnTo>
                    <a:pt x="161" y="24"/>
                  </a:lnTo>
                  <a:lnTo>
                    <a:pt x="153" y="25"/>
                  </a:lnTo>
                  <a:lnTo>
                    <a:pt x="146" y="28"/>
                  </a:lnTo>
                  <a:lnTo>
                    <a:pt x="141" y="31"/>
                  </a:lnTo>
                  <a:lnTo>
                    <a:pt x="136" y="35"/>
                  </a:lnTo>
                  <a:lnTo>
                    <a:pt x="135" y="42"/>
                  </a:lnTo>
                  <a:lnTo>
                    <a:pt x="126" y="37"/>
                  </a:lnTo>
                  <a:lnTo>
                    <a:pt x="118" y="36"/>
                  </a:lnTo>
                  <a:lnTo>
                    <a:pt x="109" y="36"/>
                  </a:lnTo>
                  <a:lnTo>
                    <a:pt x="101" y="39"/>
                  </a:lnTo>
                  <a:lnTo>
                    <a:pt x="92" y="42"/>
                  </a:lnTo>
                  <a:lnTo>
                    <a:pt x="85" y="47"/>
                  </a:lnTo>
                  <a:lnTo>
                    <a:pt x="78" y="51"/>
                  </a:lnTo>
                  <a:lnTo>
                    <a:pt x="70" y="56"/>
                  </a:lnTo>
                  <a:lnTo>
                    <a:pt x="65" y="64"/>
                  </a:lnTo>
                  <a:lnTo>
                    <a:pt x="62" y="73"/>
                  </a:lnTo>
                  <a:lnTo>
                    <a:pt x="58" y="82"/>
                  </a:lnTo>
                  <a:lnTo>
                    <a:pt x="57" y="90"/>
                  </a:lnTo>
                  <a:lnTo>
                    <a:pt x="37" y="76"/>
                  </a:lnTo>
                  <a:lnTo>
                    <a:pt x="33" y="76"/>
                  </a:lnTo>
                  <a:lnTo>
                    <a:pt x="28" y="76"/>
                  </a:lnTo>
                  <a:lnTo>
                    <a:pt x="24" y="77"/>
                  </a:lnTo>
                  <a:lnTo>
                    <a:pt x="18" y="78"/>
                  </a:lnTo>
                  <a:lnTo>
                    <a:pt x="14" y="81"/>
                  </a:lnTo>
                  <a:lnTo>
                    <a:pt x="9" y="82"/>
                  </a:lnTo>
                  <a:lnTo>
                    <a:pt x="4" y="84"/>
                  </a:lnTo>
                  <a:lnTo>
                    <a:pt x="0" y="86"/>
                  </a:lnTo>
                  <a:lnTo>
                    <a:pt x="6" y="74"/>
                  </a:lnTo>
                  <a:lnTo>
                    <a:pt x="11" y="60"/>
                  </a:lnTo>
                  <a:lnTo>
                    <a:pt x="16" y="48"/>
                  </a:lnTo>
                  <a:lnTo>
                    <a:pt x="21" y="34"/>
                  </a:lnTo>
                  <a:lnTo>
                    <a:pt x="25" y="34"/>
                  </a:lnTo>
                  <a:lnTo>
                    <a:pt x="27" y="32"/>
                  </a:lnTo>
                  <a:lnTo>
                    <a:pt x="27" y="29"/>
                  </a:lnTo>
                  <a:lnTo>
                    <a:pt x="29" y="27"/>
                  </a:lnTo>
                  <a:lnTo>
                    <a:pt x="40" y="15"/>
                  </a:lnTo>
                  <a:lnTo>
                    <a:pt x="55" y="7"/>
                  </a:lnTo>
                  <a:lnTo>
                    <a:pt x="71" y="2"/>
                  </a:lnTo>
                  <a:lnTo>
                    <a:pt x="88" y="0"/>
                  </a:lnTo>
                  <a:lnTo>
                    <a:pt x="106" y="0"/>
                  </a:lnTo>
                  <a:lnTo>
                    <a:pt x="123" y="1"/>
                  </a:lnTo>
                  <a:lnTo>
                    <a:pt x="140" y="3"/>
                  </a:lnTo>
                  <a:lnTo>
                    <a:pt x="156" y="7"/>
                  </a:lnTo>
                  <a:lnTo>
                    <a:pt x="164" y="11"/>
                  </a:lnTo>
                  <a:lnTo>
                    <a:pt x="173" y="16"/>
                  </a:lnTo>
                  <a:lnTo>
                    <a:pt x="181" y="20"/>
                  </a:lnTo>
                  <a:lnTo>
                    <a:pt x="190" y="24"/>
                  </a:lnTo>
                  <a:lnTo>
                    <a:pt x="198" y="28"/>
                  </a:lnTo>
                  <a:lnTo>
                    <a:pt x="207" y="33"/>
                  </a:lnTo>
                  <a:lnTo>
                    <a:pt x="214" y="39"/>
                  </a:lnTo>
                  <a:lnTo>
                    <a:pt x="223" y="44"/>
                  </a:lnTo>
                  <a:close/>
                </a:path>
              </a:pathLst>
            </a:custGeom>
            <a:solidFill>
              <a:srgbClr val="E566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36">
              <a:extLst>
                <a:ext uri="{FF2B5EF4-FFF2-40B4-BE49-F238E27FC236}">
                  <a16:creationId xmlns:a16="http://schemas.microsoft.com/office/drawing/2014/main" id="{EDF41C29-8C1E-44F9-AD2A-00FBB8998F26}"/>
                </a:ext>
              </a:extLst>
            </p:cNvPr>
            <p:cNvSpPr>
              <a:spLocks/>
            </p:cNvSpPr>
            <p:nvPr/>
          </p:nvSpPr>
          <p:spPr bwMode="auto">
            <a:xfrm>
              <a:off x="4851" y="233"/>
              <a:ext cx="212" cy="320"/>
            </a:xfrm>
            <a:custGeom>
              <a:avLst/>
              <a:gdLst>
                <a:gd name="T0" fmla="*/ 119 w 636"/>
                <a:gd name="T1" fmla="*/ 32 h 962"/>
                <a:gd name="T2" fmla="*/ 108 w 636"/>
                <a:gd name="T3" fmla="*/ 105 h 962"/>
                <a:gd name="T4" fmla="*/ 98 w 636"/>
                <a:gd name="T5" fmla="*/ 200 h 962"/>
                <a:gd name="T6" fmla="*/ 91 w 636"/>
                <a:gd name="T7" fmla="*/ 286 h 962"/>
                <a:gd name="T8" fmla="*/ 86 w 636"/>
                <a:gd name="T9" fmla="*/ 365 h 962"/>
                <a:gd name="T10" fmla="*/ 92 w 636"/>
                <a:gd name="T11" fmla="*/ 446 h 962"/>
                <a:gd name="T12" fmla="*/ 104 w 636"/>
                <a:gd name="T13" fmla="*/ 500 h 962"/>
                <a:gd name="T14" fmla="*/ 125 w 636"/>
                <a:gd name="T15" fmla="*/ 553 h 962"/>
                <a:gd name="T16" fmla="*/ 151 w 636"/>
                <a:gd name="T17" fmla="*/ 597 h 962"/>
                <a:gd name="T18" fmla="*/ 186 w 636"/>
                <a:gd name="T19" fmla="*/ 629 h 962"/>
                <a:gd name="T20" fmla="*/ 225 w 636"/>
                <a:gd name="T21" fmla="*/ 652 h 962"/>
                <a:gd name="T22" fmla="*/ 269 w 636"/>
                <a:gd name="T23" fmla="*/ 667 h 962"/>
                <a:gd name="T24" fmla="*/ 313 w 636"/>
                <a:gd name="T25" fmla="*/ 674 h 962"/>
                <a:gd name="T26" fmla="*/ 360 w 636"/>
                <a:gd name="T27" fmla="*/ 676 h 962"/>
                <a:gd name="T28" fmla="*/ 393 w 636"/>
                <a:gd name="T29" fmla="*/ 683 h 962"/>
                <a:gd name="T30" fmla="*/ 425 w 636"/>
                <a:gd name="T31" fmla="*/ 691 h 962"/>
                <a:gd name="T32" fmla="*/ 617 w 636"/>
                <a:gd name="T33" fmla="*/ 703 h 962"/>
                <a:gd name="T34" fmla="*/ 632 w 636"/>
                <a:gd name="T35" fmla="*/ 712 h 962"/>
                <a:gd name="T36" fmla="*/ 613 w 636"/>
                <a:gd name="T37" fmla="*/ 755 h 962"/>
                <a:gd name="T38" fmla="*/ 570 w 636"/>
                <a:gd name="T39" fmla="*/ 805 h 962"/>
                <a:gd name="T40" fmla="*/ 527 w 636"/>
                <a:gd name="T41" fmla="*/ 856 h 962"/>
                <a:gd name="T42" fmla="*/ 497 w 636"/>
                <a:gd name="T43" fmla="*/ 879 h 962"/>
                <a:gd name="T44" fmla="*/ 468 w 636"/>
                <a:gd name="T45" fmla="*/ 903 h 962"/>
                <a:gd name="T46" fmla="*/ 438 w 636"/>
                <a:gd name="T47" fmla="*/ 924 h 962"/>
                <a:gd name="T48" fmla="*/ 405 w 636"/>
                <a:gd name="T49" fmla="*/ 941 h 962"/>
                <a:gd name="T50" fmla="*/ 369 w 636"/>
                <a:gd name="T51" fmla="*/ 952 h 962"/>
                <a:gd name="T52" fmla="*/ 349 w 636"/>
                <a:gd name="T53" fmla="*/ 956 h 962"/>
                <a:gd name="T54" fmla="*/ 338 w 636"/>
                <a:gd name="T55" fmla="*/ 955 h 962"/>
                <a:gd name="T56" fmla="*/ 315 w 636"/>
                <a:gd name="T57" fmla="*/ 950 h 962"/>
                <a:gd name="T58" fmla="*/ 270 w 636"/>
                <a:gd name="T59" fmla="*/ 906 h 962"/>
                <a:gd name="T60" fmla="*/ 228 w 636"/>
                <a:gd name="T61" fmla="*/ 856 h 962"/>
                <a:gd name="T62" fmla="*/ 191 w 636"/>
                <a:gd name="T63" fmla="*/ 803 h 962"/>
                <a:gd name="T64" fmla="*/ 155 w 636"/>
                <a:gd name="T65" fmla="*/ 749 h 962"/>
                <a:gd name="T66" fmla="*/ 118 w 636"/>
                <a:gd name="T67" fmla="*/ 696 h 962"/>
                <a:gd name="T68" fmla="*/ 90 w 636"/>
                <a:gd name="T69" fmla="*/ 652 h 962"/>
                <a:gd name="T70" fmla="*/ 65 w 636"/>
                <a:gd name="T71" fmla="*/ 612 h 962"/>
                <a:gd name="T72" fmla="*/ 43 w 636"/>
                <a:gd name="T73" fmla="*/ 570 h 962"/>
                <a:gd name="T74" fmla="*/ 25 w 636"/>
                <a:gd name="T75" fmla="*/ 546 h 962"/>
                <a:gd name="T76" fmla="*/ 9 w 636"/>
                <a:gd name="T77" fmla="*/ 520 h 962"/>
                <a:gd name="T78" fmla="*/ 1 w 636"/>
                <a:gd name="T79" fmla="*/ 440 h 962"/>
                <a:gd name="T80" fmla="*/ 18 w 636"/>
                <a:gd name="T81" fmla="*/ 259 h 962"/>
                <a:gd name="T82" fmla="*/ 57 w 636"/>
                <a:gd name="T83" fmla="*/ 84 h 962"/>
                <a:gd name="T84" fmla="*/ 95 w 636"/>
                <a:gd name="T85" fmla="*/ 4 h 962"/>
                <a:gd name="T86" fmla="*/ 117 w 636"/>
                <a:gd name="T87" fmla="*/ 3 h 9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636" h="962">
                  <a:moveTo>
                    <a:pt x="117" y="3"/>
                  </a:moveTo>
                  <a:lnTo>
                    <a:pt x="120" y="6"/>
                  </a:lnTo>
                  <a:lnTo>
                    <a:pt x="119" y="32"/>
                  </a:lnTo>
                  <a:lnTo>
                    <a:pt x="116" y="56"/>
                  </a:lnTo>
                  <a:lnTo>
                    <a:pt x="112" y="81"/>
                  </a:lnTo>
                  <a:lnTo>
                    <a:pt x="108" y="105"/>
                  </a:lnTo>
                  <a:lnTo>
                    <a:pt x="105" y="136"/>
                  </a:lnTo>
                  <a:lnTo>
                    <a:pt x="101" y="168"/>
                  </a:lnTo>
                  <a:lnTo>
                    <a:pt x="98" y="200"/>
                  </a:lnTo>
                  <a:lnTo>
                    <a:pt x="95" y="230"/>
                  </a:lnTo>
                  <a:lnTo>
                    <a:pt x="92" y="258"/>
                  </a:lnTo>
                  <a:lnTo>
                    <a:pt x="91" y="286"/>
                  </a:lnTo>
                  <a:lnTo>
                    <a:pt x="90" y="314"/>
                  </a:lnTo>
                  <a:lnTo>
                    <a:pt x="86" y="340"/>
                  </a:lnTo>
                  <a:lnTo>
                    <a:pt x="86" y="365"/>
                  </a:lnTo>
                  <a:lnTo>
                    <a:pt x="86" y="392"/>
                  </a:lnTo>
                  <a:lnTo>
                    <a:pt x="87" y="421"/>
                  </a:lnTo>
                  <a:lnTo>
                    <a:pt x="92" y="446"/>
                  </a:lnTo>
                  <a:lnTo>
                    <a:pt x="95" y="464"/>
                  </a:lnTo>
                  <a:lnTo>
                    <a:pt x="99" y="482"/>
                  </a:lnTo>
                  <a:lnTo>
                    <a:pt x="104" y="500"/>
                  </a:lnTo>
                  <a:lnTo>
                    <a:pt x="110" y="519"/>
                  </a:lnTo>
                  <a:lnTo>
                    <a:pt x="117" y="536"/>
                  </a:lnTo>
                  <a:lnTo>
                    <a:pt x="125" y="553"/>
                  </a:lnTo>
                  <a:lnTo>
                    <a:pt x="132" y="569"/>
                  </a:lnTo>
                  <a:lnTo>
                    <a:pt x="140" y="585"/>
                  </a:lnTo>
                  <a:lnTo>
                    <a:pt x="151" y="597"/>
                  </a:lnTo>
                  <a:lnTo>
                    <a:pt x="162" y="610"/>
                  </a:lnTo>
                  <a:lnTo>
                    <a:pt x="173" y="620"/>
                  </a:lnTo>
                  <a:lnTo>
                    <a:pt x="186" y="629"/>
                  </a:lnTo>
                  <a:lnTo>
                    <a:pt x="199" y="638"/>
                  </a:lnTo>
                  <a:lnTo>
                    <a:pt x="211" y="645"/>
                  </a:lnTo>
                  <a:lnTo>
                    <a:pt x="225" y="652"/>
                  </a:lnTo>
                  <a:lnTo>
                    <a:pt x="239" y="658"/>
                  </a:lnTo>
                  <a:lnTo>
                    <a:pt x="254" y="662"/>
                  </a:lnTo>
                  <a:lnTo>
                    <a:pt x="269" y="667"/>
                  </a:lnTo>
                  <a:lnTo>
                    <a:pt x="283" y="669"/>
                  </a:lnTo>
                  <a:lnTo>
                    <a:pt x="298" y="671"/>
                  </a:lnTo>
                  <a:lnTo>
                    <a:pt x="313" y="674"/>
                  </a:lnTo>
                  <a:lnTo>
                    <a:pt x="329" y="675"/>
                  </a:lnTo>
                  <a:lnTo>
                    <a:pt x="344" y="676"/>
                  </a:lnTo>
                  <a:lnTo>
                    <a:pt x="360" y="676"/>
                  </a:lnTo>
                  <a:lnTo>
                    <a:pt x="371" y="677"/>
                  </a:lnTo>
                  <a:lnTo>
                    <a:pt x="382" y="679"/>
                  </a:lnTo>
                  <a:lnTo>
                    <a:pt x="393" y="683"/>
                  </a:lnTo>
                  <a:lnTo>
                    <a:pt x="404" y="685"/>
                  </a:lnTo>
                  <a:lnTo>
                    <a:pt x="415" y="688"/>
                  </a:lnTo>
                  <a:lnTo>
                    <a:pt x="425" y="691"/>
                  </a:lnTo>
                  <a:lnTo>
                    <a:pt x="437" y="694"/>
                  </a:lnTo>
                  <a:lnTo>
                    <a:pt x="447" y="695"/>
                  </a:lnTo>
                  <a:lnTo>
                    <a:pt x="617" y="703"/>
                  </a:lnTo>
                  <a:lnTo>
                    <a:pt x="621" y="707"/>
                  </a:lnTo>
                  <a:lnTo>
                    <a:pt x="626" y="709"/>
                  </a:lnTo>
                  <a:lnTo>
                    <a:pt x="632" y="712"/>
                  </a:lnTo>
                  <a:lnTo>
                    <a:pt x="636" y="717"/>
                  </a:lnTo>
                  <a:lnTo>
                    <a:pt x="624" y="736"/>
                  </a:lnTo>
                  <a:lnTo>
                    <a:pt x="613" y="755"/>
                  </a:lnTo>
                  <a:lnTo>
                    <a:pt x="599" y="772"/>
                  </a:lnTo>
                  <a:lnTo>
                    <a:pt x="585" y="788"/>
                  </a:lnTo>
                  <a:lnTo>
                    <a:pt x="570" y="805"/>
                  </a:lnTo>
                  <a:lnTo>
                    <a:pt x="555" y="822"/>
                  </a:lnTo>
                  <a:lnTo>
                    <a:pt x="542" y="839"/>
                  </a:lnTo>
                  <a:lnTo>
                    <a:pt x="527" y="856"/>
                  </a:lnTo>
                  <a:lnTo>
                    <a:pt x="517" y="864"/>
                  </a:lnTo>
                  <a:lnTo>
                    <a:pt x="507" y="871"/>
                  </a:lnTo>
                  <a:lnTo>
                    <a:pt x="497" y="879"/>
                  </a:lnTo>
                  <a:lnTo>
                    <a:pt x="488" y="887"/>
                  </a:lnTo>
                  <a:lnTo>
                    <a:pt x="478" y="895"/>
                  </a:lnTo>
                  <a:lnTo>
                    <a:pt x="468" y="903"/>
                  </a:lnTo>
                  <a:lnTo>
                    <a:pt x="458" y="911"/>
                  </a:lnTo>
                  <a:lnTo>
                    <a:pt x="449" y="917"/>
                  </a:lnTo>
                  <a:lnTo>
                    <a:pt x="438" y="924"/>
                  </a:lnTo>
                  <a:lnTo>
                    <a:pt x="427" y="931"/>
                  </a:lnTo>
                  <a:lnTo>
                    <a:pt x="417" y="937"/>
                  </a:lnTo>
                  <a:lnTo>
                    <a:pt x="405" y="941"/>
                  </a:lnTo>
                  <a:lnTo>
                    <a:pt x="393" y="946"/>
                  </a:lnTo>
                  <a:lnTo>
                    <a:pt x="382" y="949"/>
                  </a:lnTo>
                  <a:lnTo>
                    <a:pt x="369" y="952"/>
                  </a:lnTo>
                  <a:lnTo>
                    <a:pt x="356" y="953"/>
                  </a:lnTo>
                  <a:lnTo>
                    <a:pt x="352" y="955"/>
                  </a:lnTo>
                  <a:lnTo>
                    <a:pt x="349" y="956"/>
                  </a:lnTo>
                  <a:lnTo>
                    <a:pt x="346" y="958"/>
                  </a:lnTo>
                  <a:lnTo>
                    <a:pt x="344" y="962"/>
                  </a:lnTo>
                  <a:lnTo>
                    <a:pt x="338" y="955"/>
                  </a:lnTo>
                  <a:lnTo>
                    <a:pt x="331" y="953"/>
                  </a:lnTo>
                  <a:lnTo>
                    <a:pt x="323" y="952"/>
                  </a:lnTo>
                  <a:lnTo>
                    <a:pt x="315" y="950"/>
                  </a:lnTo>
                  <a:lnTo>
                    <a:pt x="299" y="936"/>
                  </a:lnTo>
                  <a:lnTo>
                    <a:pt x="283" y="921"/>
                  </a:lnTo>
                  <a:lnTo>
                    <a:pt x="270" y="906"/>
                  </a:lnTo>
                  <a:lnTo>
                    <a:pt x="255" y="889"/>
                  </a:lnTo>
                  <a:lnTo>
                    <a:pt x="242" y="873"/>
                  </a:lnTo>
                  <a:lnTo>
                    <a:pt x="228" y="856"/>
                  </a:lnTo>
                  <a:lnTo>
                    <a:pt x="217" y="839"/>
                  </a:lnTo>
                  <a:lnTo>
                    <a:pt x="204" y="821"/>
                  </a:lnTo>
                  <a:lnTo>
                    <a:pt x="191" y="803"/>
                  </a:lnTo>
                  <a:lnTo>
                    <a:pt x="180" y="785"/>
                  </a:lnTo>
                  <a:lnTo>
                    <a:pt x="168" y="767"/>
                  </a:lnTo>
                  <a:lnTo>
                    <a:pt x="155" y="749"/>
                  </a:lnTo>
                  <a:lnTo>
                    <a:pt x="144" y="732"/>
                  </a:lnTo>
                  <a:lnTo>
                    <a:pt x="131" y="713"/>
                  </a:lnTo>
                  <a:lnTo>
                    <a:pt x="118" y="696"/>
                  </a:lnTo>
                  <a:lnTo>
                    <a:pt x="104" y="679"/>
                  </a:lnTo>
                  <a:lnTo>
                    <a:pt x="97" y="666"/>
                  </a:lnTo>
                  <a:lnTo>
                    <a:pt x="90" y="652"/>
                  </a:lnTo>
                  <a:lnTo>
                    <a:pt x="82" y="638"/>
                  </a:lnTo>
                  <a:lnTo>
                    <a:pt x="74" y="625"/>
                  </a:lnTo>
                  <a:lnTo>
                    <a:pt x="65" y="612"/>
                  </a:lnTo>
                  <a:lnTo>
                    <a:pt x="58" y="598"/>
                  </a:lnTo>
                  <a:lnTo>
                    <a:pt x="50" y="585"/>
                  </a:lnTo>
                  <a:lnTo>
                    <a:pt x="43" y="570"/>
                  </a:lnTo>
                  <a:lnTo>
                    <a:pt x="37" y="562"/>
                  </a:lnTo>
                  <a:lnTo>
                    <a:pt x="30" y="554"/>
                  </a:lnTo>
                  <a:lnTo>
                    <a:pt x="25" y="546"/>
                  </a:lnTo>
                  <a:lnTo>
                    <a:pt x="20" y="537"/>
                  </a:lnTo>
                  <a:lnTo>
                    <a:pt x="14" y="528"/>
                  </a:lnTo>
                  <a:lnTo>
                    <a:pt x="9" y="520"/>
                  </a:lnTo>
                  <a:lnTo>
                    <a:pt x="4" y="511"/>
                  </a:lnTo>
                  <a:lnTo>
                    <a:pt x="0" y="502"/>
                  </a:lnTo>
                  <a:lnTo>
                    <a:pt x="1" y="440"/>
                  </a:lnTo>
                  <a:lnTo>
                    <a:pt x="4" y="380"/>
                  </a:lnTo>
                  <a:lnTo>
                    <a:pt x="9" y="319"/>
                  </a:lnTo>
                  <a:lnTo>
                    <a:pt x="18" y="259"/>
                  </a:lnTo>
                  <a:lnTo>
                    <a:pt x="28" y="200"/>
                  </a:lnTo>
                  <a:lnTo>
                    <a:pt x="41" y="140"/>
                  </a:lnTo>
                  <a:lnTo>
                    <a:pt x="57" y="84"/>
                  </a:lnTo>
                  <a:lnTo>
                    <a:pt x="74" y="28"/>
                  </a:lnTo>
                  <a:lnTo>
                    <a:pt x="89" y="0"/>
                  </a:lnTo>
                  <a:lnTo>
                    <a:pt x="95" y="4"/>
                  </a:lnTo>
                  <a:lnTo>
                    <a:pt x="102" y="6"/>
                  </a:lnTo>
                  <a:lnTo>
                    <a:pt x="110" y="6"/>
                  </a:lnTo>
                  <a:lnTo>
                    <a:pt x="117" y="3"/>
                  </a:lnTo>
                  <a:close/>
                </a:path>
              </a:pathLst>
            </a:custGeom>
            <a:solidFill>
              <a:srgbClr val="EAC1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37">
              <a:extLst>
                <a:ext uri="{FF2B5EF4-FFF2-40B4-BE49-F238E27FC236}">
                  <a16:creationId xmlns:a16="http://schemas.microsoft.com/office/drawing/2014/main" id="{A6AB75BA-1F1F-4F33-BEB5-11E086A5D534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2" y="234"/>
              <a:ext cx="27" cy="59"/>
            </a:xfrm>
            <a:custGeom>
              <a:avLst/>
              <a:gdLst>
                <a:gd name="T0" fmla="*/ 47 w 81"/>
                <a:gd name="T1" fmla="*/ 3 h 177"/>
                <a:gd name="T2" fmla="*/ 59 w 81"/>
                <a:gd name="T3" fmla="*/ 18 h 177"/>
                <a:gd name="T4" fmla="*/ 65 w 81"/>
                <a:gd name="T5" fmla="*/ 37 h 177"/>
                <a:gd name="T6" fmla="*/ 66 w 81"/>
                <a:gd name="T7" fmla="*/ 58 h 177"/>
                <a:gd name="T8" fmla="*/ 68 w 81"/>
                <a:gd name="T9" fmla="*/ 78 h 177"/>
                <a:gd name="T10" fmla="*/ 71 w 81"/>
                <a:gd name="T11" fmla="*/ 99 h 177"/>
                <a:gd name="T12" fmla="*/ 73 w 81"/>
                <a:gd name="T13" fmla="*/ 119 h 177"/>
                <a:gd name="T14" fmla="*/ 76 w 81"/>
                <a:gd name="T15" fmla="*/ 139 h 177"/>
                <a:gd name="T16" fmla="*/ 81 w 81"/>
                <a:gd name="T17" fmla="*/ 158 h 177"/>
                <a:gd name="T18" fmla="*/ 73 w 81"/>
                <a:gd name="T19" fmla="*/ 160 h 177"/>
                <a:gd name="T20" fmla="*/ 67 w 81"/>
                <a:gd name="T21" fmla="*/ 164 h 177"/>
                <a:gd name="T22" fmla="*/ 59 w 81"/>
                <a:gd name="T23" fmla="*/ 167 h 177"/>
                <a:gd name="T24" fmla="*/ 53 w 81"/>
                <a:gd name="T25" fmla="*/ 171 h 177"/>
                <a:gd name="T26" fmla="*/ 46 w 81"/>
                <a:gd name="T27" fmla="*/ 173 h 177"/>
                <a:gd name="T28" fmla="*/ 38 w 81"/>
                <a:gd name="T29" fmla="*/ 175 h 177"/>
                <a:gd name="T30" fmla="*/ 31 w 81"/>
                <a:gd name="T31" fmla="*/ 177 h 177"/>
                <a:gd name="T32" fmla="*/ 22 w 81"/>
                <a:gd name="T33" fmla="*/ 177 h 177"/>
                <a:gd name="T34" fmla="*/ 21 w 81"/>
                <a:gd name="T35" fmla="*/ 172 h 177"/>
                <a:gd name="T36" fmla="*/ 20 w 81"/>
                <a:gd name="T37" fmla="*/ 167 h 177"/>
                <a:gd name="T38" fmla="*/ 19 w 81"/>
                <a:gd name="T39" fmla="*/ 161 h 177"/>
                <a:gd name="T40" fmla="*/ 18 w 81"/>
                <a:gd name="T41" fmla="*/ 157 h 177"/>
                <a:gd name="T42" fmla="*/ 15 w 81"/>
                <a:gd name="T43" fmla="*/ 133 h 177"/>
                <a:gd name="T44" fmla="*/ 12 w 81"/>
                <a:gd name="T45" fmla="*/ 109 h 177"/>
                <a:gd name="T46" fmla="*/ 6 w 81"/>
                <a:gd name="T47" fmla="*/ 85 h 177"/>
                <a:gd name="T48" fmla="*/ 1 w 81"/>
                <a:gd name="T49" fmla="*/ 61 h 177"/>
                <a:gd name="T50" fmla="*/ 3 w 81"/>
                <a:gd name="T51" fmla="*/ 45 h 177"/>
                <a:gd name="T52" fmla="*/ 1 w 81"/>
                <a:gd name="T53" fmla="*/ 30 h 177"/>
                <a:gd name="T54" fmla="*/ 0 w 81"/>
                <a:gd name="T55" fmla="*/ 16 h 177"/>
                <a:gd name="T56" fmla="*/ 8 w 81"/>
                <a:gd name="T57" fmla="*/ 3 h 177"/>
                <a:gd name="T58" fmla="*/ 13 w 81"/>
                <a:gd name="T59" fmla="*/ 3 h 177"/>
                <a:gd name="T60" fmla="*/ 18 w 81"/>
                <a:gd name="T61" fmla="*/ 2 h 177"/>
                <a:gd name="T62" fmla="*/ 22 w 81"/>
                <a:gd name="T63" fmla="*/ 1 h 177"/>
                <a:gd name="T64" fmla="*/ 28 w 81"/>
                <a:gd name="T65" fmla="*/ 0 h 177"/>
                <a:gd name="T66" fmla="*/ 32 w 81"/>
                <a:gd name="T67" fmla="*/ 0 h 177"/>
                <a:gd name="T68" fmla="*/ 36 w 81"/>
                <a:gd name="T69" fmla="*/ 0 h 177"/>
                <a:gd name="T70" fmla="*/ 41 w 81"/>
                <a:gd name="T71" fmla="*/ 1 h 177"/>
                <a:gd name="T72" fmla="*/ 47 w 81"/>
                <a:gd name="T73" fmla="*/ 3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81" h="177">
                  <a:moveTo>
                    <a:pt x="47" y="3"/>
                  </a:moveTo>
                  <a:lnTo>
                    <a:pt x="59" y="18"/>
                  </a:lnTo>
                  <a:lnTo>
                    <a:pt x="65" y="37"/>
                  </a:lnTo>
                  <a:lnTo>
                    <a:pt x="66" y="58"/>
                  </a:lnTo>
                  <a:lnTo>
                    <a:pt x="68" y="78"/>
                  </a:lnTo>
                  <a:lnTo>
                    <a:pt x="71" y="99"/>
                  </a:lnTo>
                  <a:lnTo>
                    <a:pt x="73" y="119"/>
                  </a:lnTo>
                  <a:lnTo>
                    <a:pt x="76" y="139"/>
                  </a:lnTo>
                  <a:lnTo>
                    <a:pt x="81" y="158"/>
                  </a:lnTo>
                  <a:lnTo>
                    <a:pt x="73" y="160"/>
                  </a:lnTo>
                  <a:lnTo>
                    <a:pt x="67" y="164"/>
                  </a:lnTo>
                  <a:lnTo>
                    <a:pt x="59" y="167"/>
                  </a:lnTo>
                  <a:lnTo>
                    <a:pt x="53" y="171"/>
                  </a:lnTo>
                  <a:lnTo>
                    <a:pt x="46" y="173"/>
                  </a:lnTo>
                  <a:lnTo>
                    <a:pt x="38" y="175"/>
                  </a:lnTo>
                  <a:lnTo>
                    <a:pt x="31" y="177"/>
                  </a:lnTo>
                  <a:lnTo>
                    <a:pt x="22" y="177"/>
                  </a:lnTo>
                  <a:lnTo>
                    <a:pt x="21" y="172"/>
                  </a:lnTo>
                  <a:lnTo>
                    <a:pt x="20" y="167"/>
                  </a:lnTo>
                  <a:lnTo>
                    <a:pt x="19" y="161"/>
                  </a:lnTo>
                  <a:lnTo>
                    <a:pt x="18" y="157"/>
                  </a:lnTo>
                  <a:lnTo>
                    <a:pt x="15" y="133"/>
                  </a:lnTo>
                  <a:lnTo>
                    <a:pt x="12" y="109"/>
                  </a:lnTo>
                  <a:lnTo>
                    <a:pt x="6" y="85"/>
                  </a:lnTo>
                  <a:lnTo>
                    <a:pt x="1" y="61"/>
                  </a:lnTo>
                  <a:lnTo>
                    <a:pt x="3" y="45"/>
                  </a:lnTo>
                  <a:lnTo>
                    <a:pt x="1" y="30"/>
                  </a:lnTo>
                  <a:lnTo>
                    <a:pt x="0" y="16"/>
                  </a:lnTo>
                  <a:lnTo>
                    <a:pt x="8" y="3"/>
                  </a:lnTo>
                  <a:lnTo>
                    <a:pt x="13" y="3"/>
                  </a:lnTo>
                  <a:lnTo>
                    <a:pt x="18" y="2"/>
                  </a:lnTo>
                  <a:lnTo>
                    <a:pt x="22" y="1"/>
                  </a:lnTo>
                  <a:lnTo>
                    <a:pt x="28" y="0"/>
                  </a:lnTo>
                  <a:lnTo>
                    <a:pt x="32" y="0"/>
                  </a:lnTo>
                  <a:lnTo>
                    <a:pt x="36" y="0"/>
                  </a:lnTo>
                  <a:lnTo>
                    <a:pt x="41" y="1"/>
                  </a:lnTo>
                  <a:lnTo>
                    <a:pt x="47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38">
              <a:extLst>
                <a:ext uri="{FF2B5EF4-FFF2-40B4-BE49-F238E27FC236}">
                  <a16:creationId xmlns:a16="http://schemas.microsoft.com/office/drawing/2014/main" id="{0FDADB5F-7479-4FDC-9402-38647D1FC71B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7" y="238"/>
              <a:ext cx="29" cy="68"/>
            </a:xfrm>
            <a:custGeom>
              <a:avLst/>
              <a:gdLst>
                <a:gd name="T0" fmla="*/ 72 w 86"/>
                <a:gd name="T1" fmla="*/ 31 h 203"/>
                <a:gd name="T2" fmla="*/ 74 w 86"/>
                <a:gd name="T3" fmla="*/ 68 h 203"/>
                <a:gd name="T4" fmla="*/ 81 w 86"/>
                <a:gd name="T5" fmla="*/ 104 h 203"/>
                <a:gd name="T6" fmla="*/ 86 w 86"/>
                <a:gd name="T7" fmla="*/ 140 h 203"/>
                <a:gd name="T8" fmla="*/ 81 w 86"/>
                <a:gd name="T9" fmla="*/ 178 h 203"/>
                <a:gd name="T10" fmla="*/ 75 w 86"/>
                <a:gd name="T11" fmla="*/ 180 h 203"/>
                <a:gd name="T12" fmla="*/ 70 w 86"/>
                <a:gd name="T13" fmla="*/ 184 h 203"/>
                <a:gd name="T14" fmla="*/ 63 w 86"/>
                <a:gd name="T15" fmla="*/ 187 h 203"/>
                <a:gd name="T16" fmla="*/ 57 w 86"/>
                <a:gd name="T17" fmla="*/ 191 h 203"/>
                <a:gd name="T18" fmla="*/ 51 w 86"/>
                <a:gd name="T19" fmla="*/ 194 h 203"/>
                <a:gd name="T20" fmla="*/ 44 w 86"/>
                <a:gd name="T21" fmla="*/ 197 h 203"/>
                <a:gd name="T22" fmla="*/ 39 w 86"/>
                <a:gd name="T23" fmla="*/ 201 h 203"/>
                <a:gd name="T24" fmla="*/ 33 w 86"/>
                <a:gd name="T25" fmla="*/ 203 h 203"/>
                <a:gd name="T26" fmla="*/ 22 w 86"/>
                <a:gd name="T27" fmla="*/ 183 h 203"/>
                <a:gd name="T28" fmla="*/ 18 w 86"/>
                <a:gd name="T29" fmla="*/ 159 h 203"/>
                <a:gd name="T30" fmla="*/ 16 w 86"/>
                <a:gd name="T31" fmla="*/ 135 h 203"/>
                <a:gd name="T32" fmla="*/ 10 w 86"/>
                <a:gd name="T33" fmla="*/ 111 h 203"/>
                <a:gd name="T34" fmla="*/ 10 w 86"/>
                <a:gd name="T35" fmla="*/ 98 h 203"/>
                <a:gd name="T36" fmla="*/ 7 w 86"/>
                <a:gd name="T37" fmla="*/ 85 h 203"/>
                <a:gd name="T38" fmla="*/ 4 w 86"/>
                <a:gd name="T39" fmla="*/ 71 h 203"/>
                <a:gd name="T40" fmla="*/ 2 w 86"/>
                <a:gd name="T41" fmla="*/ 57 h 203"/>
                <a:gd name="T42" fmla="*/ 0 w 86"/>
                <a:gd name="T43" fmla="*/ 44 h 203"/>
                <a:gd name="T44" fmla="*/ 2 w 86"/>
                <a:gd name="T45" fmla="*/ 31 h 203"/>
                <a:gd name="T46" fmla="*/ 7 w 86"/>
                <a:gd name="T47" fmla="*/ 20 h 203"/>
                <a:gd name="T48" fmla="*/ 18 w 86"/>
                <a:gd name="T49" fmla="*/ 9 h 203"/>
                <a:gd name="T50" fmla="*/ 23 w 86"/>
                <a:gd name="T51" fmla="*/ 7 h 203"/>
                <a:gd name="T52" fmla="*/ 27 w 86"/>
                <a:gd name="T53" fmla="*/ 5 h 203"/>
                <a:gd name="T54" fmla="*/ 33 w 86"/>
                <a:gd name="T55" fmla="*/ 4 h 203"/>
                <a:gd name="T56" fmla="*/ 38 w 86"/>
                <a:gd name="T57" fmla="*/ 1 h 203"/>
                <a:gd name="T58" fmla="*/ 43 w 86"/>
                <a:gd name="T59" fmla="*/ 0 h 203"/>
                <a:gd name="T60" fmla="*/ 49 w 86"/>
                <a:gd name="T61" fmla="*/ 0 h 203"/>
                <a:gd name="T62" fmla="*/ 54 w 86"/>
                <a:gd name="T63" fmla="*/ 0 h 203"/>
                <a:gd name="T64" fmla="*/ 59 w 86"/>
                <a:gd name="T65" fmla="*/ 0 h 203"/>
                <a:gd name="T66" fmla="*/ 64 w 86"/>
                <a:gd name="T67" fmla="*/ 7 h 203"/>
                <a:gd name="T68" fmla="*/ 69 w 86"/>
                <a:gd name="T69" fmla="*/ 14 h 203"/>
                <a:gd name="T70" fmla="*/ 71 w 86"/>
                <a:gd name="T71" fmla="*/ 23 h 203"/>
                <a:gd name="T72" fmla="*/ 72 w 86"/>
                <a:gd name="T73" fmla="*/ 31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86" h="203">
                  <a:moveTo>
                    <a:pt x="72" y="31"/>
                  </a:moveTo>
                  <a:lnTo>
                    <a:pt x="74" y="68"/>
                  </a:lnTo>
                  <a:lnTo>
                    <a:pt x="81" y="104"/>
                  </a:lnTo>
                  <a:lnTo>
                    <a:pt x="86" y="140"/>
                  </a:lnTo>
                  <a:lnTo>
                    <a:pt x="81" y="178"/>
                  </a:lnTo>
                  <a:lnTo>
                    <a:pt x="75" y="180"/>
                  </a:lnTo>
                  <a:lnTo>
                    <a:pt x="70" y="184"/>
                  </a:lnTo>
                  <a:lnTo>
                    <a:pt x="63" y="187"/>
                  </a:lnTo>
                  <a:lnTo>
                    <a:pt x="57" y="191"/>
                  </a:lnTo>
                  <a:lnTo>
                    <a:pt x="51" y="194"/>
                  </a:lnTo>
                  <a:lnTo>
                    <a:pt x="44" y="197"/>
                  </a:lnTo>
                  <a:lnTo>
                    <a:pt x="39" y="201"/>
                  </a:lnTo>
                  <a:lnTo>
                    <a:pt x="33" y="203"/>
                  </a:lnTo>
                  <a:lnTo>
                    <a:pt x="22" y="183"/>
                  </a:lnTo>
                  <a:lnTo>
                    <a:pt x="18" y="159"/>
                  </a:lnTo>
                  <a:lnTo>
                    <a:pt x="16" y="135"/>
                  </a:lnTo>
                  <a:lnTo>
                    <a:pt x="10" y="111"/>
                  </a:lnTo>
                  <a:lnTo>
                    <a:pt x="10" y="98"/>
                  </a:lnTo>
                  <a:lnTo>
                    <a:pt x="7" y="85"/>
                  </a:lnTo>
                  <a:lnTo>
                    <a:pt x="4" y="71"/>
                  </a:lnTo>
                  <a:lnTo>
                    <a:pt x="2" y="57"/>
                  </a:lnTo>
                  <a:lnTo>
                    <a:pt x="0" y="44"/>
                  </a:lnTo>
                  <a:lnTo>
                    <a:pt x="2" y="31"/>
                  </a:lnTo>
                  <a:lnTo>
                    <a:pt x="7" y="20"/>
                  </a:lnTo>
                  <a:lnTo>
                    <a:pt x="18" y="9"/>
                  </a:lnTo>
                  <a:lnTo>
                    <a:pt x="23" y="7"/>
                  </a:lnTo>
                  <a:lnTo>
                    <a:pt x="27" y="5"/>
                  </a:lnTo>
                  <a:lnTo>
                    <a:pt x="33" y="4"/>
                  </a:lnTo>
                  <a:lnTo>
                    <a:pt x="38" y="1"/>
                  </a:lnTo>
                  <a:lnTo>
                    <a:pt x="43" y="0"/>
                  </a:lnTo>
                  <a:lnTo>
                    <a:pt x="49" y="0"/>
                  </a:lnTo>
                  <a:lnTo>
                    <a:pt x="54" y="0"/>
                  </a:lnTo>
                  <a:lnTo>
                    <a:pt x="59" y="0"/>
                  </a:lnTo>
                  <a:lnTo>
                    <a:pt x="64" y="7"/>
                  </a:lnTo>
                  <a:lnTo>
                    <a:pt x="69" y="14"/>
                  </a:lnTo>
                  <a:lnTo>
                    <a:pt x="71" y="23"/>
                  </a:lnTo>
                  <a:lnTo>
                    <a:pt x="72" y="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39">
              <a:extLst>
                <a:ext uri="{FF2B5EF4-FFF2-40B4-BE49-F238E27FC236}">
                  <a16:creationId xmlns:a16="http://schemas.microsoft.com/office/drawing/2014/main" id="{CE2ACE42-A2F2-485D-B810-F1F6C77EB2F0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6" y="239"/>
              <a:ext cx="27" cy="46"/>
            </a:xfrm>
            <a:custGeom>
              <a:avLst/>
              <a:gdLst>
                <a:gd name="T0" fmla="*/ 70 w 81"/>
                <a:gd name="T1" fmla="*/ 46 h 138"/>
                <a:gd name="T2" fmla="*/ 76 w 81"/>
                <a:gd name="T3" fmla="*/ 66 h 138"/>
                <a:gd name="T4" fmla="*/ 78 w 81"/>
                <a:gd name="T5" fmla="*/ 85 h 138"/>
                <a:gd name="T6" fmla="*/ 78 w 81"/>
                <a:gd name="T7" fmla="*/ 107 h 138"/>
                <a:gd name="T8" fmla="*/ 81 w 81"/>
                <a:gd name="T9" fmla="*/ 127 h 138"/>
                <a:gd name="T10" fmla="*/ 72 w 81"/>
                <a:gd name="T11" fmla="*/ 126 h 138"/>
                <a:gd name="T12" fmla="*/ 64 w 81"/>
                <a:gd name="T13" fmla="*/ 128 h 138"/>
                <a:gd name="T14" fmla="*/ 56 w 81"/>
                <a:gd name="T15" fmla="*/ 131 h 138"/>
                <a:gd name="T16" fmla="*/ 48 w 81"/>
                <a:gd name="T17" fmla="*/ 133 h 138"/>
                <a:gd name="T18" fmla="*/ 40 w 81"/>
                <a:gd name="T19" fmla="*/ 135 h 138"/>
                <a:gd name="T20" fmla="*/ 33 w 81"/>
                <a:gd name="T21" fmla="*/ 138 h 138"/>
                <a:gd name="T22" fmla="*/ 26 w 81"/>
                <a:gd name="T23" fmla="*/ 138 h 138"/>
                <a:gd name="T24" fmla="*/ 18 w 81"/>
                <a:gd name="T25" fmla="*/ 135 h 138"/>
                <a:gd name="T26" fmla="*/ 15 w 81"/>
                <a:gd name="T27" fmla="*/ 125 h 138"/>
                <a:gd name="T28" fmla="*/ 12 w 81"/>
                <a:gd name="T29" fmla="*/ 114 h 138"/>
                <a:gd name="T30" fmla="*/ 10 w 81"/>
                <a:gd name="T31" fmla="*/ 102 h 138"/>
                <a:gd name="T32" fmla="*/ 9 w 81"/>
                <a:gd name="T33" fmla="*/ 91 h 138"/>
                <a:gd name="T34" fmla="*/ 6 w 81"/>
                <a:gd name="T35" fmla="*/ 70 h 138"/>
                <a:gd name="T36" fmla="*/ 4 w 81"/>
                <a:gd name="T37" fmla="*/ 49 h 138"/>
                <a:gd name="T38" fmla="*/ 2 w 81"/>
                <a:gd name="T39" fmla="*/ 27 h 138"/>
                <a:gd name="T40" fmla="*/ 0 w 81"/>
                <a:gd name="T41" fmla="*/ 5 h 138"/>
                <a:gd name="T42" fmla="*/ 3 w 81"/>
                <a:gd name="T43" fmla="*/ 4 h 138"/>
                <a:gd name="T44" fmla="*/ 8 w 81"/>
                <a:gd name="T45" fmla="*/ 4 h 138"/>
                <a:gd name="T46" fmla="*/ 12 w 81"/>
                <a:gd name="T47" fmla="*/ 3 h 138"/>
                <a:gd name="T48" fmla="*/ 14 w 81"/>
                <a:gd name="T49" fmla="*/ 0 h 138"/>
                <a:gd name="T50" fmla="*/ 21 w 81"/>
                <a:gd name="T51" fmla="*/ 5 h 138"/>
                <a:gd name="T52" fmla="*/ 28 w 81"/>
                <a:gd name="T53" fmla="*/ 11 h 138"/>
                <a:gd name="T54" fmla="*/ 34 w 81"/>
                <a:gd name="T55" fmla="*/ 17 h 138"/>
                <a:gd name="T56" fmla="*/ 40 w 81"/>
                <a:gd name="T57" fmla="*/ 22 h 138"/>
                <a:gd name="T58" fmla="*/ 47 w 81"/>
                <a:gd name="T59" fmla="*/ 29 h 138"/>
                <a:gd name="T60" fmla="*/ 54 w 81"/>
                <a:gd name="T61" fmla="*/ 35 h 138"/>
                <a:gd name="T62" fmla="*/ 62 w 81"/>
                <a:gd name="T63" fmla="*/ 41 h 138"/>
                <a:gd name="T64" fmla="*/ 70 w 81"/>
                <a:gd name="T65" fmla="*/ 4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1" h="138">
                  <a:moveTo>
                    <a:pt x="70" y="46"/>
                  </a:moveTo>
                  <a:lnTo>
                    <a:pt x="76" y="66"/>
                  </a:lnTo>
                  <a:lnTo>
                    <a:pt x="78" y="85"/>
                  </a:lnTo>
                  <a:lnTo>
                    <a:pt x="78" y="107"/>
                  </a:lnTo>
                  <a:lnTo>
                    <a:pt x="81" y="127"/>
                  </a:lnTo>
                  <a:lnTo>
                    <a:pt x="72" y="126"/>
                  </a:lnTo>
                  <a:lnTo>
                    <a:pt x="64" y="128"/>
                  </a:lnTo>
                  <a:lnTo>
                    <a:pt x="56" y="131"/>
                  </a:lnTo>
                  <a:lnTo>
                    <a:pt x="48" y="133"/>
                  </a:lnTo>
                  <a:lnTo>
                    <a:pt x="40" y="135"/>
                  </a:lnTo>
                  <a:lnTo>
                    <a:pt x="33" y="138"/>
                  </a:lnTo>
                  <a:lnTo>
                    <a:pt x="26" y="138"/>
                  </a:lnTo>
                  <a:lnTo>
                    <a:pt x="18" y="135"/>
                  </a:lnTo>
                  <a:lnTo>
                    <a:pt x="15" y="125"/>
                  </a:lnTo>
                  <a:lnTo>
                    <a:pt x="12" y="114"/>
                  </a:lnTo>
                  <a:lnTo>
                    <a:pt x="10" y="102"/>
                  </a:lnTo>
                  <a:lnTo>
                    <a:pt x="9" y="91"/>
                  </a:lnTo>
                  <a:lnTo>
                    <a:pt x="6" y="70"/>
                  </a:lnTo>
                  <a:lnTo>
                    <a:pt x="4" y="49"/>
                  </a:lnTo>
                  <a:lnTo>
                    <a:pt x="2" y="27"/>
                  </a:lnTo>
                  <a:lnTo>
                    <a:pt x="0" y="5"/>
                  </a:lnTo>
                  <a:lnTo>
                    <a:pt x="3" y="4"/>
                  </a:lnTo>
                  <a:lnTo>
                    <a:pt x="8" y="4"/>
                  </a:lnTo>
                  <a:lnTo>
                    <a:pt x="12" y="3"/>
                  </a:lnTo>
                  <a:lnTo>
                    <a:pt x="14" y="0"/>
                  </a:lnTo>
                  <a:lnTo>
                    <a:pt x="21" y="5"/>
                  </a:lnTo>
                  <a:lnTo>
                    <a:pt x="28" y="11"/>
                  </a:lnTo>
                  <a:lnTo>
                    <a:pt x="34" y="17"/>
                  </a:lnTo>
                  <a:lnTo>
                    <a:pt x="40" y="22"/>
                  </a:lnTo>
                  <a:lnTo>
                    <a:pt x="47" y="29"/>
                  </a:lnTo>
                  <a:lnTo>
                    <a:pt x="54" y="35"/>
                  </a:lnTo>
                  <a:lnTo>
                    <a:pt x="62" y="41"/>
                  </a:lnTo>
                  <a:lnTo>
                    <a:pt x="70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0">
              <a:extLst>
                <a:ext uri="{FF2B5EF4-FFF2-40B4-BE49-F238E27FC236}">
                  <a16:creationId xmlns:a16="http://schemas.microsoft.com/office/drawing/2014/main" id="{AC9190FE-A548-45C6-B000-DEB34996A32D}"/>
                </a:ext>
              </a:extLst>
            </p:cNvPr>
            <p:cNvSpPr>
              <a:spLocks/>
            </p:cNvSpPr>
            <p:nvPr/>
          </p:nvSpPr>
          <p:spPr bwMode="auto">
            <a:xfrm>
              <a:off x="4941" y="252"/>
              <a:ext cx="30" cy="77"/>
            </a:xfrm>
            <a:custGeom>
              <a:avLst/>
              <a:gdLst>
                <a:gd name="T0" fmla="*/ 60 w 91"/>
                <a:gd name="T1" fmla="*/ 7 h 232"/>
                <a:gd name="T2" fmla="*/ 76 w 91"/>
                <a:gd name="T3" fmla="*/ 32 h 232"/>
                <a:gd name="T4" fmla="*/ 82 w 91"/>
                <a:gd name="T5" fmla="*/ 61 h 232"/>
                <a:gd name="T6" fmla="*/ 85 w 91"/>
                <a:gd name="T7" fmla="*/ 91 h 232"/>
                <a:gd name="T8" fmla="*/ 88 w 91"/>
                <a:gd name="T9" fmla="*/ 122 h 232"/>
                <a:gd name="T10" fmla="*/ 88 w 91"/>
                <a:gd name="T11" fmla="*/ 139 h 232"/>
                <a:gd name="T12" fmla="*/ 91 w 91"/>
                <a:gd name="T13" fmla="*/ 160 h 232"/>
                <a:gd name="T14" fmla="*/ 86 w 91"/>
                <a:gd name="T15" fmla="*/ 179 h 232"/>
                <a:gd name="T16" fmla="*/ 73 w 91"/>
                <a:gd name="T17" fmla="*/ 189 h 232"/>
                <a:gd name="T18" fmla="*/ 67 w 91"/>
                <a:gd name="T19" fmla="*/ 195 h 232"/>
                <a:gd name="T20" fmla="*/ 62 w 91"/>
                <a:gd name="T21" fmla="*/ 201 h 232"/>
                <a:gd name="T22" fmla="*/ 57 w 91"/>
                <a:gd name="T23" fmla="*/ 207 h 232"/>
                <a:gd name="T24" fmla="*/ 50 w 91"/>
                <a:gd name="T25" fmla="*/ 212 h 232"/>
                <a:gd name="T26" fmla="*/ 44 w 91"/>
                <a:gd name="T27" fmla="*/ 217 h 232"/>
                <a:gd name="T28" fmla="*/ 39 w 91"/>
                <a:gd name="T29" fmla="*/ 221 h 232"/>
                <a:gd name="T30" fmla="*/ 32 w 91"/>
                <a:gd name="T31" fmla="*/ 227 h 232"/>
                <a:gd name="T32" fmla="*/ 26 w 91"/>
                <a:gd name="T33" fmla="*/ 232 h 232"/>
                <a:gd name="T34" fmla="*/ 8 w 91"/>
                <a:gd name="T35" fmla="*/ 185 h 232"/>
                <a:gd name="T36" fmla="*/ 1 w 91"/>
                <a:gd name="T37" fmla="*/ 134 h 232"/>
                <a:gd name="T38" fmla="*/ 0 w 91"/>
                <a:gd name="T39" fmla="*/ 79 h 232"/>
                <a:gd name="T40" fmla="*/ 4 w 91"/>
                <a:gd name="T41" fmla="*/ 27 h 232"/>
                <a:gd name="T42" fmla="*/ 8 w 91"/>
                <a:gd name="T43" fmla="*/ 17 h 232"/>
                <a:gd name="T44" fmla="*/ 13 w 91"/>
                <a:gd name="T45" fmla="*/ 9 h 232"/>
                <a:gd name="T46" fmla="*/ 21 w 91"/>
                <a:gd name="T47" fmla="*/ 4 h 232"/>
                <a:gd name="T48" fmla="*/ 29 w 91"/>
                <a:gd name="T49" fmla="*/ 0 h 232"/>
                <a:gd name="T50" fmla="*/ 38 w 91"/>
                <a:gd name="T51" fmla="*/ 1 h 232"/>
                <a:gd name="T52" fmla="*/ 45 w 91"/>
                <a:gd name="T53" fmla="*/ 1 h 232"/>
                <a:gd name="T54" fmla="*/ 52 w 91"/>
                <a:gd name="T55" fmla="*/ 4 h 232"/>
                <a:gd name="T56" fmla="*/ 60 w 91"/>
                <a:gd name="T57" fmla="*/ 7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91" h="232">
                  <a:moveTo>
                    <a:pt x="60" y="7"/>
                  </a:moveTo>
                  <a:lnTo>
                    <a:pt x="76" y="32"/>
                  </a:lnTo>
                  <a:lnTo>
                    <a:pt x="82" y="61"/>
                  </a:lnTo>
                  <a:lnTo>
                    <a:pt x="85" y="91"/>
                  </a:lnTo>
                  <a:lnTo>
                    <a:pt x="88" y="122"/>
                  </a:lnTo>
                  <a:lnTo>
                    <a:pt x="88" y="139"/>
                  </a:lnTo>
                  <a:lnTo>
                    <a:pt x="91" y="160"/>
                  </a:lnTo>
                  <a:lnTo>
                    <a:pt x="86" y="179"/>
                  </a:lnTo>
                  <a:lnTo>
                    <a:pt x="73" y="189"/>
                  </a:lnTo>
                  <a:lnTo>
                    <a:pt x="67" y="195"/>
                  </a:lnTo>
                  <a:lnTo>
                    <a:pt x="62" y="201"/>
                  </a:lnTo>
                  <a:lnTo>
                    <a:pt x="57" y="207"/>
                  </a:lnTo>
                  <a:lnTo>
                    <a:pt x="50" y="212"/>
                  </a:lnTo>
                  <a:lnTo>
                    <a:pt x="44" y="217"/>
                  </a:lnTo>
                  <a:lnTo>
                    <a:pt x="39" y="221"/>
                  </a:lnTo>
                  <a:lnTo>
                    <a:pt x="32" y="227"/>
                  </a:lnTo>
                  <a:lnTo>
                    <a:pt x="26" y="232"/>
                  </a:lnTo>
                  <a:lnTo>
                    <a:pt x="8" y="185"/>
                  </a:lnTo>
                  <a:lnTo>
                    <a:pt x="1" y="134"/>
                  </a:lnTo>
                  <a:lnTo>
                    <a:pt x="0" y="79"/>
                  </a:lnTo>
                  <a:lnTo>
                    <a:pt x="4" y="27"/>
                  </a:lnTo>
                  <a:lnTo>
                    <a:pt x="8" y="17"/>
                  </a:lnTo>
                  <a:lnTo>
                    <a:pt x="13" y="9"/>
                  </a:lnTo>
                  <a:lnTo>
                    <a:pt x="21" y="4"/>
                  </a:lnTo>
                  <a:lnTo>
                    <a:pt x="29" y="0"/>
                  </a:lnTo>
                  <a:lnTo>
                    <a:pt x="38" y="1"/>
                  </a:lnTo>
                  <a:lnTo>
                    <a:pt x="45" y="1"/>
                  </a:lnTo>
                  <a:lnTo>
                    <a:pt x="52" y="4"/>
                  </a:lnTo>
                  <a:lnTo>
                    <a:pt x="60" y="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1">
              <a:extLst>
                <a:ext uri="{FF2B5EF4-FFF2-40B4-BE49-F238E27FC236}">
                  <a16:creationId xmlns:a16="http://schemas.microsoft.com/office/drawing/2014/main" id="{B3CFD257-3C27-4E53-B411-22792879300B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4" y="259"/>
              <a:ext cx="20" cy="22"/>
            </a:xfrm>
            <a:custGeom>
              <a:avLst/>
              <a:gdLst>
                <a:gd name="T0" fmla="*/ 28 w 59"/>
                <a:gd name="T1" fmla="*/ 17 h 65"/>
                <a:gd name="T2" fmla="*/ 35 w 59"/>
                <a:gd name="T3" fmla="*/ 22 h 65"/>
                <a:gd name="T4" fmla="*/ 41 w 59"/>
                <a:gd name="T5" fmla="*/ 26 h 65"/>
                <a:gd name="T6" fmla="*/ 49 w 59"/>
                <a:gd name="T7" fmla="*/ 31 h 65"/>
                <a:gd name="T8" fmla="*/ 57 w 59"/>
                <a:gd name="T9" fmla="*/ 33 h 65"/>
                <a:gd name="T10" fmla="*/ 58 w 59"/>
                <a:gd name="T11" fmla="*/ 40 h 65"/>
                <a:gd name="T12" fmla="*/ 59 w 59"/>
                <a:gd name="T13" fmla="*/ 47 h 65"/>
                <a:gd name="T14" fmla="*/ 58 w 59"/>
                <a:gd name="T15" fmla="*/ 55 h 65"/>
                <a:gd name="T16" fmla="*/ 55 w 59"/>
                <a:gd name="T17" fmla="*/ 62 h 65"/>
                <a:gd name="T18" fmla="*/ 49 w 59"/>
                <a:gd name="T19" fmla="*/ 63 h 65"/>
                <a:gd name="T20" fmla="*/ 44 w 59"/>
                <a:gd name="T21" fmla="*/ 64 h 65"/>
                <a:gd name="T22" fmla="*/ 38 w 59"/>
                <a:gd name="T23" fmla="*/ 64 h 65"/>
                <a:gd name="T24" fmla="*/ 31 w 59"/>
                <a:gd name="T25" fmla="*/ 65 h 65"/>
                <a:gd name="T26" fmla="*/ 25 w 59"/>
                <a:gd name="T27" fmla="*/ 64 h 65"/>
                <a:gd name="T28" fmla="*/ 19 w 59"/>
                <a:gd name="T29" fmla="*/ 64 h 65"/>
                <a:gd name="T30" fmla="*/ 13 w 59"/>
                <a:gd name="T31" fmla="*/ 62 h 65"/>
                <a:gd name="T32" fmla="*/ 8 w 59"/>
                <a:gd name="T33" fmla="*/ 58 h 65"/>
                <a:gd name="T34" fmla="*/ 5 w 59"/>
                <a:gd name="T35" fmla="*/ 45 h 65"/>
                <a:gd name="T36" fmla="*/ 3 w 59"/>
                <a:gd name="T37" fmla="*/ 31 h 65"/>
                <a:gd name="T38" fmla="*/ 1 w 59"/>
                <a:gd name="T39" fmla="*/ 15 h 65"/>
                <a:gd name="T40" fmla="*/ 0 w 59"/>
                <a:gd name="T41" fmla="*/ 0 h 65"/>
                <a:gd name="T42" fmla="*/ 8 w 59"/>
                <a:gd name="T43" fmla="*/ 2 h 65"/>
                <a:gd name="T44" fmla="*/ 13 w 59"/>
                <a:gd name="T45" fmla="*/ 8 h 65"/>
                <a:gd name="T46" fmla="*/ 19 w 59"/>
                <a:gd name="T47" fmla="*/ 15 h 65"/>
                <a:gd name="T48" fmla="*/ 28 w 59"/>
                <a:gd name="T49" fmla="*/ 17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9" h="65">
                  <a:moveTo>
                    <a:pt x="28" y="17"/>
                  </a:moveTo>
                  <a:lnTo>
                    <a:pt x="35" y="22"/>
                  </a:lnTo>
                  <a:lnTo>
                    <a:pt x="41" y="26"/>
                  </a:lnTo>
                  <a:lnTo>
                    <a:pt x="49" y="31"/>
                  </a:lnTo>
                  <a:lnTo>
                    <a:pt x="57" y="33"/>
                  </a:lnTo>
                  <a:lnTo>
                    <a:pt x="58" y="40"/>
                  </a:lnTo>
                  <a:lnTo>
                    <a:pt x="59" y="47"/>
                  </a:lnTo>
                  <a:lnTo>
                    <a:pt x="58" y="55"/>
                  </a:lnTo>
                  <a:lnTo>
                    <a:pt x="55" y="62"/>
                  </a:lnTo>
                  <a:lnTo>
                    <a:pt x="49" y="63"/>
                  </a:lnTo>
                  <a:lnTo>
                    <a:pt x="44" y="64"/>
                  </a:lnTo>
                  <a:lnTo>
                    <a:pt x="38" y="64"/>
                  </a:lnTo>
                  <a:lnTo>
                    <a:pt x="31" y="65"/>
                  </a:lnTo>
                  <a:lnTo>
                    <a:pt x="25" y="64"/>
                  </a:lnTo>
                  <a:lnTo>
                    <a:pt x="19" y="64"/>
                  </a:lnTo>
                  <a:lnTo>
                    <a:pt x="13" y="62"/>
                  </a:lnTo>
                  <a:lnTo>
                    <a:pt x="8" y="58"/>
                  </a:lnTo>
                  <a:lnTo>
                    <a:pt x="5" y="45"/>
                  </a:lnTo>
                  <a:lnTo>
                    <a:pt x="3" y="31"/>
                  </a:lnTo>
                  <a:lnTo>
                    <a:pt x="1" y="15"/>
                  </a:lnTo>
                  <a:lnTo>
                    <a:pt x="0" y="0"/>
                  </a:lnTo>
                  <a:lnTo>
                    <a:pt x="8" y="2"/>
                  </a:lnTo>
                  <a:lnTo>
                    <a:pt x="13" y="8"/>
                  </a:lnTo>
                  <a:lnTo>
                    <a:pt x="19" y="15"/>
                  </a:lnTo>
                  <a:lnTo>
                    <a:pt x="28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2">
              <a:extLst>
                <a:ext uri="{FF2B5EF4-FFF2-40B4-BE49-F238E27FC236}">
                  <a16:creationId xmlns:a16="http://schemas.microsoft.com/office/drawing/2014/main" id="{3CC065A3-6427-408F-BA31-F03A19783E0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8" y="267"/>
              <a:ext cx="10" cy="17"/>
            </a:xfrm>
            <a:custGeom>
              <a:avLst/>
              <a:gdLst>
                <a:gd name="T0" fmla="*/ 31 w 31"/>
                <a:gd name="T1" fmla="*/ 0 h 51"/>
                <a:gd name="T2" fmla="*/ 24 w 31"/>
                <a:gd name="T3" fmla="*/ 11 h 51"/>
                <a:gd name="T4" fmla="*/ 17 w 31"/>
                <a:gd name="T5" fmla="*/ 24 h 51"/>
                <a:gd name="T6" fmla="*/ 12 w 31"/>
                <a:gd name="T7" fmla="*/ 37 h 51"/>
                <a:gd name="T8" fmla="*/ 10 w 31"/>
                <a:gd name="T9" fmla="*/ 51 h 51"/>
                <a:gd name="T10" fmla="*/ 3 w 31"/>
                <a:gd name="T11" fmla="*/ 44 h 51"/>
                <a:gd name="T12" fmla="*/ 2 w 31"/>
                <a:gd name="T13" fmla="*/ 35 h 51"/>
                <a:gd name="T14" fmla="*/ 2 w 31"/>
                <a:gd name="T15" fmla="*/ 25 h 51"/>
                <a:gd name="T16" fmla="*/ 0 w 31"/>
                <a:gd name="T17" fmla="*/ 15 h 51"/>
                <a:gd name="T18" fmla="*/ 6 w 31"/>
                <a:gd name="T19" fmla="*/ 9 h 51"/>
                <a:gd name="T20" fmla="*/ 15 w 31"/>
                <a:gd name="T21" fmla="*/ 5 h 51"/>
                <a:gd name="T22" fmla="*/ 23 w 31"/>
                <a:gd name="T23" fmla="*/ 2 h 51"/>
                <a:gd name="T24" fmla="*/ 31 w 31"/>
                <a:gd name="T25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1" h="51">
                  <a:moveTo>
                    <a:pt x="31" y="0"/>
                  </a:moveTo>
                  <a:lnTo>
                    <a:pt x="24" y="11"/>
                  </a:lnTo>
                  <a:lnTo>
                    <a:pt x="17" y="24"/>
                  </a:lnTo>
                  <a:lnTo>
                    <a:pt x="12" y="37"/>
                  </a:lnTo>
                  <a:lnTo>
                    <a:pt x="10" y="51"/>
                  </a:lnTo>
                  <a:lnTo>
                    <a:pt x="3" y="44"/>
                  </a:lnTo>
                  <a:lnTo>
                    <a:pt x="2" y="35"/>
                  </a:lnTo>
                  <a:lnTo>
                    <a:pt x="2" y="25"/>
                  </a:lnTo>
                  <a:lnTo>
                    <a:pt x="0" y="15"/>
                  </a:lnTo>
                  <a:lnTo>
                    <a:pt x="6" y="9"/>
                  </a:lnTo>
                  <a:lnTo>
                    <a:pt x="15" y="5"/>
                  </a:lnTo>
                  <a:lnTo>
                    <a:pt x="23" y="2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3">
              <a:extLst>
                <a:ext uri="{FF2B5EF4-FFF2-40B4-BE49-F238E27FC236}">
                  <a16:creationId xmlns:a16="http://schemas.microsoft.com/office/drawing/2014/main" id="{15F091E1-5E8C-4582-8EA6-CB5D10891817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6" y="272"/>
              <a:ext cx="21" cy="10"/>
            </a:xfrm>
            <a:custGeom>
              <a:avLst/>
              <a:gdLst>
                <a:gd name="T0" fmla="*/ 63 w 63"/>
                <a:gd name="T1" fmla="*/ 30 h 30"/>
                <a:gd name="T2" fmla="*/ 54 w 63"/>
                <a:gd name="T3" fmla="*/ 30 h 30"/>
                <a:gd name="T4" fmla="*/ 46 w 63"/>
                <a:gd name="T5" fmla="*/ 30 h 30"/>
                <a:gd name="T6" fmla="*/ 36 w 63"/>
                <a:gd name="T7" fmla="*/ 30 h 30"/>
                <a:gd name="T8" fmla="*/ 27 w 63"/>
                <a:gd name="T9" fmla="*/ 30 h 30"/>
                <a:gd name="T10" fmla="*/ 18 w 63"/>
                <a:gd name="T11" fmla="*/ 29 h 30"/>
                <a:gd name="T12" fmla="*/ 11 w 63"/>
                <a:gd name="T13" fmla="*/ 27 h 30"/>
                <a:gd name="T14" fmla="*/ 5 w 63"/>
                <a:gd name="T15" fmla="*/ 22 h 30"/>
                <a:gd name="T16" fmla="*/ 0 w 63"/>
                <a:gd name="T17" fmla="*/ 15 h 30"/>
                <a:gd name="T18" fmla="*/ 0 w 63"/>
                <a:gd name="T19" fmla="*/ 0 h 30"/>
                <a:gd name="T20" fmla="*/ 60 w 63"/>
                <a:gd name="T21" fmla="*/ 0 h 30"/>
                <a:gd name="T22" fmla="*/ 63 w 63"/>
                <a:gd name="T23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3" h="30">
                  <a:moveTo>
                    <a:pt x="63" y="30"/>
                  </a:moveTo>
                  <a:lnTo>
                    <a:pt x="54" y="30"/>
                  </a:lnTo>
                  <a:lnTo>
                    <a:pt x="46" y="30"/>
                  </a:lnTo>
                  <a:lnTo>
                    <a:pt x="36" y="30"/>
                  </a:lnTo>
                  <a:lnTo>
                    <a:pt x="27" y="30"/>
                  </a:lnTo>
                  <a:lnTo>
                    <a:pt x="18" y="29"/>
                  </a:lnTo>
                  <a:lnTo>
                    <a:pt x="11" y="27"/>
                  </a:lnTo>
                  <a:lnTo>
                    <a:pt x="5" y="22"/>
                  </a:lnTo>
                  <a:lnTo>
                    <a:pt x="0" y="15"/>
                  </a:lnTo>
                  <a:lnTo>
                    <a:pt x="0" y="0"/>
                  </a:lnTo>
                  <a:lnTo>
                    <a:pt x="60" y="0"/>
                  </a:lnTo>
                  <a:lnTo>
                    <a:pt x="63" y="3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4">
              <a:extLst>
                <a:ext uri="{FF2B5EF4-FFF2-40B4-BE49-F238E27FC236}">
                  <a16:creationId xmlns:a16="http://schemas.microsoft.com/office/drawing/2014/main" id="{205B4F16-82A2-4850-9895-28F83C696CEF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8" y="284"/>
              <a:ext cx="19" cy="41"/>
            </a:xfrm>
            <a:custGeom>
              <a:avLst/>
              <a:gdLst>
                <a:gd name="T0" fmla="*/ 54 w 57"/>
                <a:gd name="T1" fmla="*/ 7 h 122"/>
                <a:gd name="T2" fmla="*/ 53 w 57"/>
                <a:gd name="T3" fmla="*/ 21 h 122"/>
                <a:gd name="T4" fmla="*/ 54 w 57"/>
                <a:gd name="T5" fmla="*/ 37 h 122"/>
                <a:gd name="T6" fmla="*/ 57 w 57"/>
                <a:gd name="T7" fmla="*/ 53 h 122"/>
                <a:gd name="T8" fmla="*/ 57 w 57"/>
                <a:gd name="T9" fmla="*/ 68 h 122"/>
                <a:gd name="T10" fmla="*/ 57 w 57"/>
                <a:gd name="T11" fmla="*/ 83 h 122"/>
                <a:gd name="T12" fmla="*/ 53 w 57"/>
                <a:gd name="T13" fmla="*/ 97 h 122"/>
                <a:gd name="T14" fmla="*/ 46 w 57"/>
                <a:gd name="T15" fmla="*/ 110 h 122"/>
                <a:gd name="T16" fmla="*/ 35 w 57"/>
                <a:gd name="T17" fmla="*/ 117 h 122"/>
                <a:gd name="T18" fmla="*/ 31 w 57"/>
                <a:gd name="T19" fmla="*/ 120 h 122"/>
                <a:gd name="T20" fmla="*/ 26 w 57"/>
                <a:gd name="T21" fmla="*/ 121 h 122"/>
                <a:gd name="T22" fmla="*/ 22 w 57"/>
                <a:gd name="T23" fmla="*/ 122 h 122"/>
                <a:gd name="T24" fmla="*/ 16 w 57"/>
                <a:gd name="T25" fmla="*/ 122 h 122"/>
                <a:gd name="T26" fmla="*/ 12 w 57"/>
                <a:gd name="T27" fmla="*/ 122 h 122"/>
                <a:gd name="T28" fmla="*/ 8 w 57"/>
                <a:gd name="T29" fmla="*/ 121 h 122"/>
                <a:gd name="T30" fmla="*/ 4 w 57"/>
                <a:gd name="T31" fmla="*/ 119 h 122"/>
                <a:gd name="T32" fmla="*/ 0 w 57"/>
                <a:gd name="T33" fmla="*/ 115 h 122"/>
                <a:gd name="T34" fmla="*/ 1 w 57"/>
                <a:gd name="T35" fmla="*/ 9 h 122"/>
                <a:gd name="T36" fmla="*/ 7 w 57"/>
                <a:gd name="T37" fmla="*/ 5 h 122"/>
                <a:gd name="T38" fmla="*/ 12 w 57"/>
                <a:gd name="T39" fmla="*/ 2 h 122"/>
                <a:gd name="T40" fmla="*/ 18 w 57"/>
                <a:gd name="T41" fmla="*/ 1 h 122"/>
                <a:gd name="T42" fmla="*/ 25 w 57"/>
                <a:gd name="T43" fmla="*/ 0 h 122"/>
                <a:gd name="T44" fmla="*/ 31 w 57"/>
                <a:gd name="T45" fmla="*/ 0 h 122"/>
                <a:gd name="T46" fmla="*/ 37 w 57"/>
                <a:gd name="T47" fmla="*/ 0 h 122"/>
                <a:gd name="T48" fmla="*/ 44 w 57"/>
                <a:gd name="T49" fmla="*/ 1 h 122"/>
                <a:gd name="T50" fmla="*/ 50 w 57"/>
                <a:gd name="T51" fmla="*/ 1 h 122"/>
                <a:gd name="T52" fmla="*/ 54 w 57"/>
                <a:gd name="T53" fmla="*/ 7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7" h="122">
                  <a:moveTo>
                    <a:pt x="54" y="7"/>
                  </a:moveTo>
                  <a:lnTo>
                    <a:pt x="53" y="21"/>
                  </a:lnTo>
                  <a:lnTo>
                    <a:pt x="54" y="37"/>
                  </a:lnTo>
                  <a:lnTo>
                    <a:pt x="57" y="53"/>
                  </a:lnTo>
                  <a:lnTo>
                    <a:pt x="57" y="68"/>
                  </a:lnTo>
                  <a:lnTo>
                    <a:pt x="57" y="83"/>
                  </a:lnTo>
                  <a:lnTo>
                    <a:pt x="53" y="97"/>
                  </a:lnTo>
                  <a:lnTo>
                    <a:pt x="46" y="110"/>
                  </a:lnTo>
                  <a:lnTo>
                    <a:pt x="35" y="117"/>
                  </a:lnTo>
                  <a:lnTo>
                    <a:pt x="31" y="120"/>
                  </a:lnTo>
                  <a:lnTo>
                    <a:pt x="26" y="121"/>
                  </a:lnTo>
                  <a:lnTo>
                    <a:pt x="22" y="122"/>
                  </a:lnTo>
                  <a:lnTo>
                    <a:pt x="16" y="122"/>
                  </a:lnTo>
                  <a:lnTo>
                    <a:pt x="12" y="122"/>
                  </a:lnTo>
                  <a:lnTo>
                    <a:pt x="8" y="121"/>
                  </a:lnTo>
                  <a:lnTo>
                    <a:pt x="4" y="119"/>
                  </a:lnTo>
                  <a:lnTo>
                    <a:pt x="0" y="115"/>
                  </a:lnTo>
                  <a:lnTo>
                    <a:pt x="1" y="9"/>
                  </a:lnTo>
                  <a:lnTo>
                    <a:pt x="7" y="5"/>
                  </a:lnTo>
                  <a:lnTo>
                    <a:pt x="12" y="2"/>
                  </a:lnTo>
                  <a:lnTo>
                    <a:pt x="18" y="1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37" y="0"/>
                  </a:lnTo>
                  <a:lnTo>
                    <a:pt x="44" y="1"/>
                  </a:lnTo>
                  <a:lnTo>
                    <a:pt x="50" y="1"/>
                  </a:lnTo>
                  <a:lnTo>
                    <a:pt x="54" y="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5">
              <a:extLst>
                <a:ext uri="{FF2B5EF4-FFF2-40B4-BE49-F238E27FC236}">
                  <a16:creationId xmlns:a16="http://schemas.microsoft.com/office/drawing/2014/main" id="{20A38B5B-E8A2-4707-8BCC-8D8A122539CC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8" y="284"/>
              <a:ext cx="21" cy="34"/>
            </a:xfrm>
            <a:custGeom>
              <a:avLst/>
              <a:gdLst>
                <a:gd name="T0" fmla="*/ 56 w 63"/>
                <a:gd name="T1" fmla="*/ 14 h 101"/>
                <a:gd name="T2" fmla="*/ 56 w 63"/>
                <a:gd name="T3" fmla="*/ 20 h 101"/>
                <a:gd name="T4" fmla="*/ 56 w 63"/>
                <a:gd name="T5" fmla="*/ 25 h 101"/>
                <a:gd name="T6" fmla="*/ 56 w 63"/>
                <a:gd name="T7" fmla="*/ 30 h 101"/>
                <a:gd name="T8" fmla="*/ 59 w 63"/>
                <a:gd name="T9" fmla="*/ 33 h 101"/>
                <a:gd name="T10" fmla="*/ 58 w 63"/>
                <a:gd name="T11" fmla="*/ 47 h 101"/>
                <a:gd name="T12" fmla="*/ 61 w 63"/>
                <a:gd name="T13" fmla="*/ 58 h 101"/>
                <a:gd name="T14" fmla="*/ 63 w 63"/>
                <a:gd name="T15" fmla="*/ 70 h 101"/>
                <a:gd name="T16" fmla="*/ 63 w 63"/>
                <a:gd name="T17" fmla="*/ 83 h 101"/>
                <a:gd name="T18" fmla="*/ 55 w 63"/>
                <a:gd name="T19" fmla="*/ 85 h 101"/>
                <a:gd name="T20" fmla="*/ 46 w 63"/>
                <a:gd name="T21" fmla="*/ 88 h 101"/>
                <a:gd name="T22" fmla="*/ 37 w 63"/>
                <a:gd name="T23" fmla="*/ 93 h 101"/>
                <a:gd name="T24" fmla="*/ 28 w 63"/>
                <a:gd name="T25" fmla="*/ 97 h 101"/>
                <a:gd name="T26" fmla="*/ 20 w 63"/>
                <a:gd name="T27" fmla="*/ 101 h 101"/>
                <a:gd name="T28" fmla="*/ 13 w 63"/>
                <a:gd name="T29" fmla="*/ 101 h 101"/>
                <a:gd name="T30" fmla="*/ 5 w 63"/>
                <a:gd name="T31" fmla="*/ 96 h 101"/>
                <a:gd name="T32" fmla="*/ 0 w 63"/>
                <a:gd name="T33" fmla="*/ 87 h 101"/>
                <a:gd name="T34" fmla="*/ 2 w 63"/>
                <a:gd name="T35" fmla="*/ 63 h 101"/>
                <a:gd name="T36" fmla="*/ 1 w 63"/>
                <a:gd name="T37" fmla="*/ 38 h 101"/>
                <a:gd name="T38" fmla="*/ 2 w 63"/>
                <a:gd name="T39" fmla="*/ 16 h 101"/>
                <a:gd name="T40" fmla="*/ 15 w 63"/>
                <a:gd name="T41" fmla="*/ 0 h 101"/>
                <a:gd name="T42" fmla="*/ 20 w 63"/>
                <a:gd name="T43" fmla="*/ 1 h 101"/>
                <a:gd name="T44" fmla="*/ 26 w 63"/>
                <a:gd name="T45" fmla="*/ 3 h 101"/>
                <a:gd name="T46" fmla="*/ 33 w 63"/>
                <a:gd name="T47" fmla="*/ 3 h 101"/>
                <a:gd name="T48" fmla="*/ 39 w 63"/>
                <a:gd name="T49" fmla="*/ 3 h 101"/>
                <a:gd name="T50" fmla="*/ 44 w 63"/>
                <a:gd name="T51" fmla="*/ 4 h 101"/>
                <a:gd name="T52" fmla="*/ 50 w 63"/>
                <a:gd name="T53" fmla="*/ 6 h 101"/>
                <a:gd name="T54" fmla="*/ 53 w 63"/>
                <a:gd name="T55" fmla="*/ 9 h 101"/>
                <a:gd name="T56" fmla="*/ 56 w 63"/>
                <a:gd name="T57" fmla="*/ 14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3" h="101">
                  <a:moveTo>
                    <a:pt x="56" y="14"/>
                  </a:moveTo>
                  <a:lnTo>
                    <a:pt x="56" y="20"/>
                  </a:lnTo>
                  <a:lnTo>
                    <a:pt x="56" y="25"/>
                  </a:lnTo>
                  <a:lnTo>
                    <a:pt x="56" y="30"/>
                  </a:lnTo>
                  <a:lnTo>
                    <a:pt x="59" y="33"/>
                  </a:lnTo>
                  <a:lnTo>
                    <a:pt x="58" y="47"/>
                  </a:lnTo>
                  <a:lnTo>
                    <a:pt x="61" y="58"/>
                  </a:lnTo>
                  <a:lnTo>
                    <a:pt x="63" y="70"/>
                  </a:lnTo>
                  <a:lnTo>
                    <a:pt x="63" y="83"/>
                  </a:lnTo>
                  <a:lnTo>
                    <a:pt x="55" y="85"/>
                  </a:lnTo>
                  <a:lnTo>
                    <a:pt x="46" y="88"/>
                  </a:lnTo>
                  <a:lnTo>
                    <a:pt x="37" y="93"/>
                  </a:lnTo>
                  <a:lnTo>
                    <a:pt x="28" y="97"/>
                  </a:lnTo>
                  <a:lnTo>
                    <a:pt x="20" y="101"/>
                  </a:lnTo>
                  <a:lnTo>
                    <a:pt x="13" y="101"/>
                  </a:lnTo>
                  <a:lnTo>
                    <a:pt x="5" y="96"/>
                  </a:lnTo>
                  <a:lnTo>
                    <a:pt x="0" y="87"/>
                  </a:lnTo>
                  <a:lnTo>
                    <a:pt x="2" y="63"/>
                  </a:lnTo>
                  <a:lnTo>
                    <a:pt x="1" y="38"/>
                  </a:lnTo>
                  <a:lnTo>
                    <a:pt x="2" y="16"/>
                  </a:lnTo>
                  <a:lnTo>
                    <a:pt x="15" y="0"/>
                  </a:lnTo>
                  <a:lnTo>
                    <a:pt x="20" y="1"/>
                  </a:lnTo>
                  <a:lnTo>
                    <a:pt x="26" y="3"/>
                  </a:lnTo>
                  <a:lnTo>
                    <a:pt x="33" y="3"/>
                  </a:lnTo>
                  <a:lnTo>
                    <a:pt x="39" y="3"/>
                  </a:lnTo>
                  <a:lnTo>
                    <a:pt x="44" y="4"/>
                  </a:lnTo>
                  <a:lnTo>
                    <a:pt x="50" y="6"/>
                  </a:lnTo>
                  <a:lnTo>
                    <a:pt x="53" y="9"/>
                  </a:lnTo>
                  <a:lnTo>
                    <a:pt x="56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46">
              <a:extLst>
                <a:ext uri="{FF2B5EF4-FFF2-40B4-BE49-F238E27FC236}">
                  <a16:creationId xmlns:a16="http://schemas.microsoft.com/office/drawing/2014/main" id="{8759AF1B-8FFF-4B60-87E3-C07DB7843119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7" y="285"/>
              <a:ext cx="19" cy="49"/>
            </a:xfrm>
            <a:custGeom>
              <a:avLst/>
              <a:gdLst>
                <a:gd name="T0" fmla="*/ 58 w 58"/>
                <a:gd name="T1" fmla="*/ 23 h 149"/>
                <a:gd name="T2" fmla="*/ 57 w 58"/>
                <a:gd name="T3" fmla="*/ 129 h 149"/>
                <a:gd name="T4" fmla="*/ 50 w 58"/>
                <a:gd name="T5" fmla="*/ 135 h 149"/>
                <a:gd name="T6" fmla="*/ 43 w 58"/>
                <a:gd name="T7" fmla="*/ 142 h 149"/>
                <a:gd name="T8" fmla="*/ 37 w 58"/>
                <a:gd name="T9" fmla="*/ 146 h 149"/>
                <a:gd name="T10" fmla="*/ 28 w 58"/>
                <a:gd name="T11" fmla="*/ 149 h 149"/>
                <a:gd name="T12" fmla="*/ 19 w 58"/>
                <a:gd name="T13" fmla="*/ 144 h 149"/>
                <a:gd name="T14" fmla="*/ 16 w 58"/>
                <a:gd name="T15" fmla="*/ 136 h 149"/>
                <a:gd name="T16" fmla="*/ 16 w 58"/>
                <a:gd name="T17" fmla="*/ 125 h 149"/>
                <a:gd name="T18" fmla="*/ 14 w 58"/>
                <a:gd name="T19" fmla="*/ 113 h 149"/>
                <a:gd name="T20" fmla="*/ 9 w 58"/>
                <a:gd name="T21" fmla="*/ 93 h 149"/>
                <a:gd name="T22" fmla="*/ 7 w 58"/>
                <a:gd name="T23" fmla="*/ 70 h 149"/>
                <a:gd name="T24" fmla="*/ 4 w 58"/>
                <a:gd name="T25" fmla="*/ 48 h 149"/>
                <a:gd name="T26" fmla="*/ 0 w 58"/>
                <a:gd name="T27" fmla="*/ 28 h 149"/>
                <a:gd name="T28" fmla="*/ 1 w 58"/>
                <a:gd name="T29" fmla="*/ 18 h 149"/>
                <a:gd name="T30" fmla="*/ 8 w 58"/>
                <a:gd name="T31" fmla="*/ 11 h 149"/>
                <a:gd name="T32" fmla="*/ 17 w 58"/>
                <a:gd name="T33" fmla="*/ 7 h 149"/>
                <a:gd name="T34" fmla="*/ 26 w 58"/>
                <a:gd name="T35" fmla="*/ 4 h 149"/>
                <a:gd name="T36" fmla="*/ 33 w 58"/>
                <a:gd name="T37" fmla="*/ 2 h 149"/>
                <a:gd name="T38" fmla="*/ 38 w 58"/>
                <a:gd name="T39" fmla="*/ 0 h 149"/>
                <a:gd name="T40" fmla="*/ 42 w 58"/>
                <a:gd name="T41" fmla="*/ 2 h 149"/>
                <a:gd name="T42" fmla="*/ 47 w 58"/>
                <a:gd name="T43" fmla="*/ 5 h 149"/>
                <a:gd name="T44" fmla="*/ 51 w 58"/>
                <a:gd name="T45" fmla="*/ 8 h 149"/>
                <a:gd name="T46" fmla="*/ 54 w 58"/>
                <a:gd name="T47" fmla="*/ 13 h 149"/>
                <a:gd name="T48" fmla="*/ 56 w 58"/>
                <a:gd name="T49" fmla="*/ 18 h 149"/>
                <a:gd name="T50" fmla="*/ 58 w 58"/>
                <a:gd name="T51" fmla="*/ 23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8" h="149">
                  <a:moveTo>
                    <a:pt x="58" y="23"/>
                  </a:moveTo>
                  <a:lnTo>
                    <a:pt x="57" y="129"/>
                  </a:lnTo>
                  <a:lnTo>
                    <a:pt x="50" y="135"/>
                  </a:lnTo>
                  <a:lnTo>
                    <a:pt x="43" y="142"/>
                  </a:lnTo>
                  <a:lnTo>
                    <a:pt x="37" y="146"/>
                  </a:lnTo>
                  <a:lnTo>
                    <a:pt x="28" y="149"/>
                  </a:lnTo>
                  <a:lnTo>
                    <a:pt x="19" y="144"/>
                  </a:lnTo>
                  <a:lnTo>
                    <a:pt x="16" y="136"/>
                  </a:lnTo>
                  <a:lnTo>
                    <a:pt x="16" y="125"/>
                  </a:lnTo>
                  <a:lnTo>
                    <a:pt x="14" y="113"/>
                  </a:lnTo>
                  <a:lnTo>
                    <a:pt x="9" y="93"/>
                  </a:lnTo>
                  <a:lnTo>
                    <a:pt x="7" y="70"/>
                  </a:lnTo>
                  <a:lnTo>
                    <a:pt x="4" y="48"/>
                  </a:lnTo>
                  <a:lnTo>
                    <a:pt x="0" y="28"/>
                  </a:lnTo>
                  <a:lnTo>
                    <a:pt x="1" y="18"/>
                  </a:lnTo>
                  <a:lnTo>
                    <a:pt x="8" y="11"/>
                  </a:lnTo>
                  <a:lnTo>
                    <a:pt x="17" y="7"/>
                  </a:lnTo>
                  <a:lnTo>
                    <a:pt x="26" y="4"/>
                  </a:lnTo>
                  <a:lnTo>
                    <a:pt x="33" y="2"/>
                  </a:lnTo>
                  <a:lnTo>
                    <a:pt x="38" y="0"/>
                  </a:lnTo>
                  <a:lnTo>
                    <a:pt x="42" y="2"/>
                  </a:lnTo>
                  <a:lnTo>
                    <a:pt x="47" y="5"/>
                  </a:lnTo>
                  <a:lnTo>
                    <a:pt x="51" y="8"/>
                  </a:lnTo>
                  <a:lnTo>
                    <a:pt x="54" y="13"/>
                  </a:lnTo>
                  <a:lnTo>
                    <a:pt x="56" y="18"/>
                  </a:lnTo>
                  <a:lnTo>
                    <a:pt x="58" y="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47">
              <a:extLst>
                <a:ext uri="{FF2B5EF4-FFF2-40B4-BE49-F238E27FC236}">
                  <a16:creationId xmlns:a16="http://schemas.microsoft.com/office/drawing/2014/main" id="{AEF05BD2-BF5A-46FD-97CA-6AD05EECEA2C}"/>
                </a:ext>
              </a:extLst>
            </p:cNvPr>
            <p:cNvSpPr>
              <a:spLocks/>
            </p:cNvSpPr>
            <p:nvPr/>
          </p:nvSpPr>
          <p:spPr bwMode="auto">
            <a:xfrm>
              <a:off x="5090" y="287"/>
              <a:ext cx="17" cy="25"/>
            </a:xfrm>
            <a:custGeom>
              <a:avLst/>
              <a:gdLst>
                <a:gd name="T0" fmla="*/ 48 w 52"/>
                <a:gd name="T1" fmla="*/ 17 h 74"/>
                <a:gd name="T2" fmla="*/ 48 w 52"/>
                <a:gd name="T3" fmla="*/ 28 h 74"/>
                <a:gd name="T4" fmla="*/ 49 w 52"/>
                <a:gd name="T5" fmla="*/ 37 h 74"/>
                <a:gd name="T6" fmla="*/ 50 w 52"/>
                <a:gd name="T7" fmla="*/ 45 h 74"/>
                <a:gd name="T8" fmla="*/ 52 w 52"/>
                <a:gd name="T9" fmla="*/ 54 h 74"/>
                <a:gd name="T10" fmla="*/ 47 w 52"/>
                <a:gd name="T11" fmla="*/ 57 h 74"/>
                <a:gd name="T12" fmla="*/ 41 w 52"/>
                <a:gd name="T13" fmla="*/ 61 h 74"/>
                <a:gd name="T14" fmla="*/ 35 w 52"/>
                <a:gd name="T15" fmla="*/ 63 h 74"/>
                <a:gd name="T16" fmla="*/ 30 w 52"/>
                <a:gd name="T17" fmla="*/ 65 h 74"/>
                <a:gd name="T18" fmla="*/ 25 w 52"/>
                <a:gd name="T19" fmla="*/ 69 h 74"/>
                <a:gd name="T20" fmla="*/ 18 w 52"/>
                <a:gd name="T21" fmla="*/ 71 h 74"/>
                <a:gd name="T22" fmla="*/ 13 w 52"/>
                <a:gd name="T23" fmla="*/ 72 h 74"/>
                <a:gd name="T24" fmla="*/ 7 w 52"/>
                <a:gd name="T25" fmla="*/ 74 h 74"/>
                <a:gd name="T26" fmla="*/ 5 w 52"/>
                <a:gd name="T27" fmla="*/ 56 h 74"/>
                <a:gd name="T28" fmla="*/ 2 w 52"/>
                <a:gd name="T29" fmla="*/ 38 h 74"/>
                <a:gd name="T30" fmla="*/ 0 w 52"/>
                <a:gd name="T31" fmla="*/ 18 h 74"/>
                <a:gd name="T32" fmla="*/ 4 w 52"/>
                <a:gd name="T33" fmla="*/ 0 h 74"/>
                <a:gd name="T34" fmla="*/ 10 w 52"/>
                <a:gd name="T35" fmla="*/ 1 h 74"/>
                <a:gd name="T36" fmla="*/ 15 w 52"/>
                <a:gd name="T37" fmla="*/ 4 h 74"/>
                <a:gd name="T38" fmla="*/ 21 w 52"/>
                <a:gd name="T39" fmla="*/ 6 h 74"/>
                <a:gd name="T40" fmla="*/ 26 w 52"/>
                <a:gd name="T41" fmla="*/ 8 h 74"/>
                <a:gd name="T42" fmla="*/ 32 w 52"/>
                <a:gd name="T43" fmla="*/ 11 h 74"/>
                <a:gd name="T44" fmla="*/ 38 w 52"/>
                <a:gd name="T45" fmla="*/ 13 h 74"/>
                <a:gd name="T46" fmla="*/ 43 w 52"/>
                <a:gd name="T47" fmla="*/ 15 h 74"/>
                <a:gd name="T48" fmla="*/ 48 w 52"/>
                <a:gd name="T49" fmla="*/ 17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2" h="74">
                  <a:moveTo>
                    <a:pt x="48" y="17"/>
                  </a:moveTo>
                  <a:lnTo>
                    <a:pt x="48" y="28"/>
                  </a:lnTo>
                  <a:lnTo>
                    <a:pt x="49" y="37"/>
                  </a:lnTo>
                  <a:lnTo>
                    <a:pt x="50" y="45"/>
                  </a:lnTo>
                  <a:lnTo>
                    <a:pt x="52" y="54"/>
                  </a:lnTo>
                  <a:lnTo>
                    <a:pt x="47" y="57"/>
                  </a:lnTo>
                  <a:lnTo>
                    <a:pt x="41" y="61"/>
                  </a:lnTo>
                  <a:lnTo>
                    <a:pt x="35" y="63"/>
                  </a:lnTo>
                  <a:lnTo>
                    <a:pt x="30" y="65"/>
                  </a:lnTo>
                  <a:lnTo>
                    <a:pt x="25" y="69"/>
                  </a:lnTo>
                  <a:lnTo>
                    <a:pt x="18" y="71"/>
                  </a:lnTo>
                  <a:lnTo>
                    <a:pt x="13" y="72"/>
                  </a:lnTo>
                  <a:lnTo>
                    <a:pt x="7" y="74"/>
                  </a:lnTo>
                  <a:lnTo>
                    <a:pt x="5" y="56"/>
                  </a:lnTo>
                  <a:lnTo>
                    <a:pt x="2" y="38"/>
                  </a:lnTo>
                  <a:lnTo>
                    <a:pt x="0" y="18"/>
                  </a:lnTo>
                  <a:lnTo>
                    <a:pt x="4" y="0"/>
                  </a:lnTo>
                  <a:lnTo>
                    <a:pt x="10" y="1"/>
                  </a:lnTo>
                  <a:lnTo>
                    <a:pt x="15" y="4"/>
                  </a:lnTo>
                  <a:lnTo>
                    <a:pt x="21" y="6"/>
                  </a:lnTo>
                  <a:lnTo>
                    <a:pt x="26" y="8"/>
                  </a:lnTo>
                  <a:lnTo>
                    <a:pt x="32" y="11"/>
                  </a:lnTo>
                  <a:lnTo>
                    <a:pt x="38" y="13"/>
                  </a:lnTo>
                  <a:lnTo>
                    <a:pt x="43" y="15"/>
                  </a:lnTo>
                  <a:lnTo>
                    <a:pt x="48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48">
              <a:extLst>
                <a:ext uri="{FF2B5EF4-FFF2-40B4-BE49-F238E27FC236}">
                  <a16:creationId xmlns:a16="http://schemas.microsoft.com/office/drawing/2014/main" id="{6BB4C76E-C18C-4E43-9990-FB2E140CCC92}"/>
                </a:ext>
              </a:extLst>
            </p:cNvPr>
            <p:cNvSpPr>
              <a:spLocks/>
            </p:cNvSpPr>
            <p:nvPr/>
          </p:nvSpPr>
          <p:spPr bwMode="auto">
            <a:xfrm>
              <a:off x="5110" y="287"/>
              <a:ext cx="6" cy="15"/>
            </a:xfrm>
            <a:custGeom>
              <a:avLst/>
              <a:gdLst>
                <a:gd name="T0" fmla="*/ 18 w 19"/>
                <a:gd name="T1" fmla="*/ 0 h 45"/>
                <a:gd name="T2" fmla="*/ 19 w 19"/>
                <a:gd name="T3" fmla="*/ 13 h 45"/>
                <a:gd name="T4" fmla="*/ 16 w 19"/>
                <a:gd name="T5" fmla="*/ 25 h 45"/>
                <a:gd name="T6" fmla="*/ 9 w 19"/>
                <a:gd name="T7" fmla="*/ 37 h 45"/>
                <a:gd name="T8" fmla="*/ 0 w 19"/>
                <a:gd name="T9" fmla="*/ 45 h 45"/>
                <a:gd name="T10" fmla="*/ 1 w 19"/>
                <a:gd name="T11" fmla="*/ 40 h 45"/>
                <a:gd name="T12" fmla="*/ 1 w 19"/>
                <a:gd name="T13" fmla="*/ 33 h 45"/>
                <a:gd name="T14" fmla="*/ 0 w 19"/>
                <a:gd name="T15" fmla="*/ 27 h 45"/>
                <a:gd name="T16" fmla="*/ 2 w 19"/>
                <a:gd name="T17" fmla="*/ 20 h 45"/>
                <a:gd name="T18" fmla="*/ 6 w 19"/>
                <a:gd name="T19" fmla="*/ 17 h 45"/>
                <a:gd name="T20" fmla="*/ 10 w 19"/>
                <a:gd name="T21" fmla="*/ 21 h 45"/>
                <a:gd name="T22" fmla="*/ 15 w 19"/>
                <a:gd name="T23" fmla="*/ 22 h 45"/>
                <a:gd name="T24" fmla="*/ 17 w 19"/>
                <a:gd name="T25" fmla="*/ 16 h 45"/>
                <a:gd name="T26" fmla="*/ 4 w 19"/>
                <a:gd name="T27" fmla="*/ 8 h 45"/>
                <a:gd name="T28" fmla="*/ 4 w 19"/>
                <a:gd name="T29" fmla="*/ 10 h 45"/>
                <a:gd name="T30" fmla="*/ 7 w 19"/>
                <a:gd name="T31" fmla="*/ 6 h 45"/>
                <a:gd name="T32" fmla="*/ 12 w 19"/>
                <a:gd name="T33" fmla="*/ 3 h 45"/>
                <a:gd name="T34" fmla="*/ 18 w 19"/>
                <a:gd name="T35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" h="45">
                  <a:moveTo>
                    <a:pt x="18" y="0"/>
                  </a:moveTo>
                  <a:lnTo>
                    <a:pt x="19" y="13"/>
                  </a:lnTo>
                  <a:lnTo>
                    <a:pt x="16" y="25"/>
                  </a:lnTo>
                  <a:lnTo>
                    <a:pt x="9" y="37"/>
                  </a:lnTo>
                  <a:lnTo>
                    <a:pt x="0" y="45"/>
                  </a:lnTo>
                  <a:lnTo>
                    <a:pt x="1" y="40"/>
                  </a:lnTo>
                  <a:lnTo>
                    <a:pt x="1" y="33"/>
                  </a:lnTo>
                  <a:lnTo>
                    <a:pt x="0" y="27"/>
                  </a:lnTo>
                  <a:lnTo>
                    <a:pt x="2" y="20"/>
                  </a:lnTo>
                  <a:lnTo>
                    <a:pt x="6" y="17"/>
                  </a:lnTo>
                  <a:lnTo>
                    <a:pt x="10" y="21"/>
                  </a:lnTo>
                  <a:lnTo>
                    <a:pt x="15" y="22"/>
                  </a:lnTo>
                  <a:lnTo>
                    <a:pt x="17" y="16"/>
                  </a:lnTo>
                  <a:lnTo>
                    <a:pt x="4" y="8"/>
                  </a:lnTo>
                  <a:lnTo>
                    <a:pt x="4" y="10"/>
                  </a:lnTo>
                  <a:lnTo>
                    <a:pt x="7" y="6"/>
                  </a:lnTo>
                  <a:lnTo>
                    <a:pt x="12" y="3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49">
              <a:extLst>
                <a:ext uri="{FF2B5EF4-FFF2-40B4-BE49-F238E27FC236}">
                  <a16:creationId xmlns:a16="http://schemas.microsoft.com/office/drawing/2014/main" id="{5C786558-1D38-4358-AA2C-C185D8C8A3CE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3" y="291"/>
              <a:ext cx="27" cy="64"/>
            </a:xfrm>
            <a:custGeom>
              <a:avLst/>
              <a:gdLst>
                <a:gd name="T0" fmla="*/ 63 w 81"/>
                <a:gd name="T1" fmla="*/ 22 h 191"/>
                <a:gd name="T2" fmla="*/ 66 w 81"/>
                <a:gd name="T3" fmla="*/ 44 h 191"/>
                <a:gd name="T4" fmla="*/ 71 w 81"/>
                <a:gd name="T5" fmla="*/ 67 h 191"/>
                <a:gd name="T6" fmla="*/ 75 w 81"/>
                <a:gd name="T7" fmla="*/ 90 h 191"/>
                <a:gd name="T8" fmla="*/ 79 w 81"/>
                <a:gd name="T9" fmla="*/ 112 h 191"/>
                <a:gd name="T10" fmla="*/ 81 w 81"/>
                <a:gd name="T11" fmla="*/ 135 h 191"/>
                <a:gd name="T12" fmla="*/ 78 w 81"/>
                <a:gd name="T13" fmla="*/ 156 h 191"/>
                <a:gd name="T14" fmla="*/ 69 w 81"/>
                <a:gd name="T15" fmla="*/ 175 h 191"/>
                <a:gd name="T16" fmla="*/ 53 w 81"/>
                <a:gd name="T17" fmla="*/ 191 h 191"/>
                <a:gd name="T18" fmla="*/ 47 w 81"/>
                <a:gd name="T19" fmla="*/ 191 h 191"/>
                <a:gd name="T20" fmla="*/ 40 w 81"/>
                <a:gd name="T21" fmla="*/ 190 h 191"/>
                <a:gd name="T22" fmla="*/ 35 w 81"/>
                <a:gd name="T23" fmla="*/ 189 h 191"/>
                <a:gd name="T24" fmla="*/ 30 w 81"/>
                <a:gd name="T25" fmla="*/ 185 h 191"/>
                <a:gd name="T26" fmla="*/ 24 w 81"/>
                <a:gd name="T27" fmla="*/ 148 h 191"/>
                <a:gd name="T28" fmla="*/ 18 w 81"/>
                <a:gd name="T29" fmla="*/ 109 h 191"/>
                <a:gd name="T30" fmla="*/ 12 w 81"/>
                <a:gd name="T31" fmla="*/ 70 h 191"/>
                <a:gd name="T32" fmla="*/ 3 w 81"/>
                <a:gd name="T33" fmla="*/ 33 h 191"/>
                <a:gd name="T34" fmla="*/ 0 w 81"/>
                <a:gd name="T35" fmla="*/ 28 h 191"/>
                <a:gd name="T36" fmla="*/ 2 w 81"/>
                <a:gd name="T37" fmla="*/ 22 h 191"/>
                <a:gd name="T38" fmla="*/ 6 w 81"/>
                <a:gd name="T39" fmla="*/ 18 h 191"/>
                <a:gd name="T40" fmla="*/ 8 w 81"/>
                <a:gd name="T41" fmla="*/ 13 h 191"/>
                <a:gd name="T42" fmla="*/ 14 w 81"/>
                <a:gd name="T43" fmla="*/ 11 h 191"/>
                <a:gd name="T44" fmla="*/ 18 w 81"/>
                <a:gd name="T45" fmla="*/ 9 h 191"/>
                <a:gd name="T46" fmla="*/ 24 w 81"/>
                <a:gd name="T47" fmla="*/ 6 h 191"/>
                <a:gd name="T48" fmla="*/ 30 w 81"/>
                <a:gd name="T49" fmla="*/ 5 h 191"/>
                <a:gd name="T50" fmla="*/ 35 w 81"/>
                <a:gd name="T51" fmla="*/ 4 h 191"/>
                <a:gd name="T52" fmla="*/ 40 w 81"/>
                <a:gd name="T53" fmla="*/ 3 h 191"/>
                <a:gd name="T54" fmla="*/ 45 w 81"/>
                <a:gd name="T55" fmla="*/ 1 h 191"/>
                <a:gd name="T56" fmla="*/ 51 w 81"/>
                <a:gd name="T57" fmla="*/ 0 h 191"/>
                <a:gd name="T58" fmla="*/ 56 w 81"/>
                <a:gd name="T59" fmla="*/ 4 h 191"/>
                <a:gd name="T60" fmla="*/ 58 w 81"/>
                <a:gd name="T61" fmla="*/ 10 h 191"/>
                <a:gd name="T62" fmla="*/ 60 w 81"/>
                <a:gd name="T63" fmla="*/ 17 h 191"/>
                <a:gd name="T64" fmla="*/ 63 w 81"/>
                <a:gd name="T65" fmla="*/ 22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1" h="191">
                  <a:moveTo>
                    <a:pt x="63" y="22"/>
                  </a:moveTo>
                  <a:lnTo>
                    <a:pt x="66" y="44"/>
                  </a:lnTo>
                  <a:lnTo>
                    <a:pt x="71" y="67"/>
                  </a:lnTo>
                  <a:lnTo>
                    <a:pt x="75" y="90"/>
                  </a:lnTo>
                  <a:lnTo>
                    <a:pt x="79" y="112"/>
                  </a:lnTo>
                  <a:lnTo>
                    <a:pt x="81" y="135"/>
                  </a:lnTo>
                  <a:lnTo>
                    <a:pt x="78" y="156"/>
                  </a:lnTo>
                  <a:lnTo>
                    <a:pt x="69" y="175"/>
                  </a:lnTo>
                  <a:lnTo>
                    <a:pt x="53" y="191"/>
                  </a:lnTo>
                  <a:lnTo>
                    <a:pt x="47" y="191"/>
                  </a:lnTo>
                  <a:lnTo>
                    <a:pt x="40" y="190"/>
                  </a:lnTo>
                  <a:lnTo>
                    <a:pt x="35" y="189"/>
                  </a:lnTo>
                  <a:lnTo>
                    <a:pt x="30" y="185"/>
                  </a:lnTo>
                  <a:lnTo>
                    <a:pt x="24" y="148"/>
                  </a:lnTo>
                  <a:lnTo>
                    <a:pt x="18" y="109"/>
                  </a:lnTo>
                  <a:lnTo>
                    <a:pt x="12" y="70"/>
                  </a:lnTo>
                  <a:lnTo>
                    <a:pt x="3" y="33"/>
                  </a:lnTo>
                  <a:lnTo>
                    <a:pt x="0" y="28"/>
                  </a:lnTo>
                  <a:lnTo>
                    <a:pt x="2" y="22"/>
                  </a:lnTo>
                  <a:lnTo>
                    <a:pt x="6" y="18"/>
                  </a:lnTo>
                  <a:lnTo>
                    <a:pt x="8" y="13"/>
                  </a:lnTo>
                  <a:lnTo>
                    <a:pt x="14" y="11"/>
                  </a:lnTo>
                  <a:lnTo>
                    <a:pt x="18" y="9"/>
                  </a:lnTo>
                  <a:lnTo>
                    <a:pt x="24" y="6"/>
                  </a:lnTo>
                  <a:lnTo>
                    <a:pt x="30" y="5"/>
                  </a:lnTo>
                  <a:lnTo>
                    <a:pt x="35" y="4"/>
                  </a:lnTo>
                  <a:lnTo>
                    <a:pt x="40" y="3"/>
                  </a:lnTo>
                  <a:lnTo>
                    <a:pt x="45" y="1"/>
                  </a:lnTo>
                  <a:lnTo>
                    <a:pt x="51" y="0"/>
                  </a:lnTo>
                  <a:lnTo>
                    <a:pt x="56" y="4"/>
                  </a:lnTo>
                  <a:lnTo>
                    <a:pt x="58" y="10"/>
                  </a:lnTo>
                  <a:lnTo>
                    <a:pt x="60" y="17"/>
                  </a:lnTo>
                  <a:lnTo>
                    <a:pt x="63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0">
              <a:extLst>
                <a:ext uri="{FF2B5EF4-FFF2-40B4-BE49-F238E27FC236}">
                  <a16:creationId xmlns:a16="http://schemas.microsoft.com/office/drawing/2014/main" id="{75341335-FA5D-4E38-9ADE-9BAB06ED03C9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8" y="300"/>
              <a:ext cx="32" cy="66"/>
            </a:xfrm>
            <a:custGeom>
              <a:avLst/>
              <a:gdLst>
                <a:gd name="T0" fmla="*/ 72 w 95"/>
                <a:gd name="T1" fmla="*/ 19 h 196"/>
                <a:gd name="T2" fmla="*/ 80 w 95"/>
                <a:gd name="T3" fmla="*/ 58 h 196"/>
                <a:gd name="T4" fmla="*/ 88 w 95"/>
                <a:gd name="T5" fmla="*/ 97 h 196"/>
                <a:gd name="T6" fmla="*/ 93 w 95"/>
                <a:gd name="T7" fmla="*/ 137 h 196"/>
                <a:gd name="T8" fmla="*/ 95 w 95"/>
                <a:gd name="T9" fmla="*/ 179 h 196"/>
                <a:gd name="T10" fmla="*/ 91 w 95"/>
                <a:gd name="T11" fmla="*/ 186 h 196"/>
                <a:gd name="T12" fmla="*/ 86 w 95"/>
                <a:gd name="T13" fmla="*/ 190 h 196"/>
                <a:gd name="T14" fmla="*/ 80 w 95"/>
                <a:gd name="T15" fmla="*/ 194 h 196"/>
                <a:gd name="T16" fmla="*/ 73 w 95"/>
                <a:gd name="T17" fmla="*/ 195 h 196"/>
                <a:gd name="T18" fmla="*/ 65 w 95"/>
                <a:gd name="T19" fmla="*/ 196 h 196"/>
                <a:gd name="T20" fmla="*/ 57 w 95"/>
                <a:gd name="T21" fmla="*/ 196 h 196"/>
                <a:gd name="T22" fmla="*/ 50 w 95"/>
                <a:gd name="T23" fmla="*/ 196 h 196"/>
                <a:gd name="T24" fmla="*/ 41 w 95"/>
                <a:gd name="T25" fmla="*/ 196 h 196"/>
                <a:gd name="T26" fmla="*/ 26 w 95"/>
                <a:gd name="T27" fmla="*/ 181 h 196"/>
                <a:gd name="T28" fmla="*/ 16 w 95"/>
                <a:gd name="T29" fmla="*/ 164 h 196"/>
                <a:gd name="T30" fmla="*/ 9 w 95"/>
                <a:gd name="T31" fmla="*/ 145 h 196"/>
                <a:gd name="T32" fmla="*/ 6 w 95"/>
                <a:gd name="T33" fmla="*/ 124 h 196"/>
                <a:gd name="T34" fmla="*/ 4 w 95"/>
                <a:gd name="T35" fmla="*/ 103 h 196"/>
                <a:gd name="T36" fmla="*/ 3 w 95"/>
                <a:gd name="T37" fmla="*/ 80 h 196"/>
                <a:gd name="T38" fmla="*/ 2 w 95"/>
                <a:gd name="T39" fmla="*/ 58 h 196"/>
                <a:gd name="T40" fmla="*/ 0 w 95"/>
                <a:gd name="T41" fmla="*/ 38 h 196"/>
                <a:gd name="T42" fmla="*/ 2 w 95"/>
                <a:gd name="T43" fmla="*/ 35 h 196"/>
                <a:gd name="T44" fmla="*/ 2 w 95"/>
                <a:gd name="T45" fmla="*/ 33 h 196"/>
                <a:gd name="T46" fmla="*/ 2 w 95"/>
                <a:gd name="T47" fmla="*/ 32 h 196"/>
                <a:gd name="T48" fmla="*/ 2 w 95"/>
                <a:gd name="T49" fmla="*/ 30 h 196"/>
                <a:gd name="T50" fmla="*/ 4 w 95"/>
                <a:gd name="T51" fmla="*/ 30 h 196"/>
                <a:gd name="T52" fmla="*/ 6 w 95"/>
                <a:gd name="T53" fmla="*/ 30 h 196"/>
                <a:gd name="T54" fmla="*/ 8 w 95"/>
                <a:gd name="T55" fmla="*/ 30 h 196"/>
                <a:gd name="T56" fmla="*/ 9 w 95"/>
                <a:gd name="T57" fmla="*/ 27 h 196"/>
                <a:gd name="T58" fmla="*/ 9 w 95"/>
                <a:gd name="T59" fmla="*/ 23 h 196"/>
                <a:gd name="T60" fmla="*/ 12 w 95"/>
                <a:gd name="T61" fmla="*/ 19 h 196"/>
                <a:gd name="T62" fmla="*/ 18 w 95"/>
                <a:gd name="T63" fmla="*/ 18 h 196"/>
                <a:gd name="T64" fmla="*/ 22 w 95"/>
                <a:gd name="T65" fmla="*/ 16 h 196"/>
                <a:gd name="T66" fmla="*/ 28 w 95"/>
                <a:gd name="T67" fmla="*/ 12 h 196"/>
                <a:gd name="T68" fmla="*/ 36 w 95"/>
                <a:gd name="T69" fmla="*/ 7 h 196"/>
                <a:gd name="T70" fmla="*/ 44 w 95"/>
                <a:gd name="T71" fmla="*/ 4 h 196"/>
                <a:gd name="T72" fmla="*/ 53 w 95"/>
                <a:gd name="T73" fmla="*/ 0 h 196"/>
                <a:gd name="T74" fmla="*/ 60 w 95"/>
                <a:gd name="T75" fmla="*/ 0 h 196"/>
                <a:gd name="T76" fmla="*/ 66 w 95"/>
                <a:gd name="T77" fmla="*/ 2 h 196"/>
                <a:gd name="T78" fmla="*/ 71 w 95"/>
                <a:gd name="T79" fmla="*/ 9 h 196"/>
                <a:gd name="T80" fmla="*/ 72 w 95"/>
                <a:gd name="T81" fmla="*/ 19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95" h="196">
                  <a:moveTo>
                    <a:pt x="72" y="19"/>
                  </a:moveTo>
                  <a:lnTo>
                    <a:pt x="80" y="58"/>
                  </a:lnTo>
                  <a:lnTo>
                    <a:pt x="88" y="97"/>
                  </a:lnTo>
                  <a:lnTo>
                    <a:pt x="93" y="137"/>
                  </a:lnTo>
                  <a:lnTo>
                    <a:pt x="95" y="179"/>
                  </a:lnTo>
                  <a:lnTo>
                    <a:pt x="91" y="186"/>
                  </a:lnTo>
                  <a:lnTo>
                    <a:pt x="86" y="190"/>
                  </a:lnTo>
                  <a:lnTo>
                    <a:pt x="80" y="194"/>
                  </a:lnTo>
                  <a:lnTo>
                    <a:pt x="73" y="195"/>
                  </a:lnTo>
                  <a:lnTo>
                    <a:pt x="65" y="196"/>
                  </a:lnTo>
                  <a:lnTo>
                    <a:pt x="57" y="196"/>
                  </a:lnTo>
                  <a:lnTo>
                    <a:pt x="50" y="196"/>
                  </a:lnTo>
                  <a:lnTo>
                    <a:pt x="41" y="196"/>
                  </a:lnTo>
                  <a:lnTo>
                    <a:pt x="26" y="181"/>
                  </a:lnTo>
                  <a:lnTo>
                    <a:pt x="16" y="164"/>
                  </a:lnTo>
                  <a:lnTo>
                    <a:pt x="9" y="145"/>
                  </a:lnTo>
                  <a:lnTo>
                    <a:pt x="6" y="124"/>
                  </a:lnTo>
                  <a:lnTo>
                    <a:pt x="4" y="103"/>
                  </a:lnTo>
                  <a:lnTo>
                    <a:pt x="3" y="80"/>
                  </a:lnTo>
                  <a:lnTo>
                    <a:pt x="2" y="58"/>
                  </a:lnTo>
                  <a:lnTo>
                    <a:pt x="0" y="38"/>
                  </a:lnTo>
                  <a:lnTo>
                    <a:pt x="2" y="35"/>
                  </a:lnTo>
                  <a:lnTo>
                    <a:pt x="2" y="33"/>
                  </a:lnTo>
                  <a:lnTo>
                    <a:pt x="2" y="32"/>
                  </a:lnTo>
                  <a:lnTo>
                    <a:pt x="2" y="30"/>
                  </a:lnTo>
                  <a:lnTo>
                    <a:pt x="4" y="30"/>
                  </a:lnTo>
                  <a:lnTo>
                    <a:pt x="6" y="30"/>
                  </a:lnTo>
                  <a:lnTo>
                    <a:pt x="8" y="30"/>
                  </a:lnTo>
                  <a:lnTo>
                    <a:pt x="9" y="27"/>
                  </a:lnTo>
                  <a:lnTo>
                    <a:pt x="9" y="23"/>
                  </a:lnTo>
                  <a:lnTo>
                    <a:pt x="12" y="19"/>
                  </a:lnTo>
                  <a:lnTo>
                    <a:pt x="18" y="18"/>
                  </a:lnTo>
                  <a:lnTo>
                    <a:pt x="22" y="16"/>
                  </a:lnTo>
                  <a:lnTo>
                    <a:pt x="28" y="12"/>
                  </a:lnTo>
                  <a:lnTo>
                    <a:pt x="36" y="7"/>
                  </a:lnTo>
                  <a:lnTo>
                    <a:pt x="44" y="4"/>
                  </a:lnTo>
                  <a:lnTo>
                    <a:pt x="53" y="0"/>
                  </a:lnTo>
                  <a:lnTo>
                    <a:pt x="60" y="0"/>
                  </a:lnTo>
                  <a:lnTo>
                    <a:pt x="66" y="2"/>
                  </a:lnTo>
                  <a:lnTo>
                    <a:pt x="71" y="9"/>
                  </a:lnTo>
                  <a:lnTo>
                    <a:pt x="72" y="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1">
              <a:extLst>
                <a:ext uri="{FF2B5EF4-FFF2-40B4-BE49-F238E27FC236}">
                  <a16:creationId xmlns:a16="http://schemas.microsoft.com/office/drawing/2014/main" id="{1DF462A5-E1A5-4732-A22F-475B2AB7A2D6}"/>
                </a:ext>
              </a:extLst>
            </p:cNvPr>
            <p:cNvSpPr>
              <a:spLocks/>
            </p:cNvSpPr>
            <p:nvPr/>
          </p:nvSpPr>
          <p:spPr bwMode="auto">
            <a:xfrm>
              <a:off x="4951" y="316"/>
              <a:ext cx="30" cy="47"/>
            </a:xfrm>
            <a:custGeom>
              <a:avLst/>
              <a:gdLst>
                <a:gd name="T0" fmla="*/ 74 w 90"/>
                <a:gd name="T1" fmla="*/ 26 h 142"/>
                <a:gd name="T2" fmla="*/ 79 w 90"/>
                <a:gd name="T3" fmla="*/ 54 h 142"/>
                <a:gd name="T4" fmla="*/ 82 w 90"/>
                <a:gd name="T5" fmla="*/ 84 h 142"/>
                <a:gd name="T6" fmla="*/ 86 w 90"/>
                <a:gd name="T7" fmla="*/ 114 h 142"/>
                <a:gd name="T8" fmla="*/ 90 w 90"/>
                <a:gd name="T9" fmla="*/ 142 h 142"/>
                <a:gd name="T10" fmla="*/ 75 w 90"/>
                <a:gd name="T11" fmla="*/ 136 h 142"/>
                <a:gd name="T12" fmla="*/ 62 w 90"/>
                <a:gd name="T13" fmla="*/ 127 h 142"/>
                <a:gd name="T14" fmla="*/ 49 w 90"/>
                <a:gd name="T15" fmla="*/ 117 h 142"/>
                <a:gd name="T16" fmla="*/ 37 w 90"/>
                <a:gd name="T17" fmla="*/ 106 h 142"/>
                <a:gd name="T18" fmla="*/ 28 w 90"/>
                <a:gd name="T19" fmla="*/ 92 h 142"/>
                <a:gd name="T20" fmla="*/ 18 w 90"/>
                <a:gd name="T21" fmla="*/ 78 h 142"/>
                <a:gd name="T22" fmla="*/ 9 w 90"/>
                <a:gd name="T23" fmla="*/ 65 h 142"/>
                <a:gd name="T24" fmla="*/ 0 w 90"/>
                <a:gd name="T25" fmla="*/ 51 h 142"/>
                <a:gd name="T26" fmla="*/ 7 w 90"/>
                <a:gd name="T27" fmla="*/ 44 h 142"/>
                <a:gd name="T28" fmla="*/ 14 w 90"/>
                <a:gd name="T29" fmla="*/ 36 h 142"/>
                <a:gd name="T30" fmla="*/ 21 w 90"/>
                <a:gd name="T31" fmla="*/ 29 h 142"/>
                <a:gd name="T32" fmla="*/ 30 w 90"/>
                <a:gd name="T33" fmla="*/ 22 h 142"/>
                <a:gd name="T34" fmla="*/ 38 w 90"/>
                <a:gd name="T35" fmla="*/ 16 h 142"/>
                <a:gd name="T36" fmla="*/ 48 w 90"/>
                <a:gd name="T37" fmla="*/ 10 h 142"/>
                <a:gd name="T38" fmla="*/ 57 w 90"/>
                <a:gd name="T39" fmla="*/ 4 h 142"/>
                <a:gd name="T40" fmla="*/ 66 w 90"/>
                <a:gd name="T41" fmla="*/ 0 h 142"/>
                <a:gd name="T42" fmla="*/ 70 w 90"/>
                <a:gd name="T43" fmla="*/ 5 h 142"/>
                <a:gd name="T44" fmla="*/ 72 w 90"/>
                <a:gd name="T45" fmla="*/ 12 h 142"/>
                <a:gd name="T46" fmla="*/ 73 w 90"/>
                <a:gd name="T47" fmla="*/ 19 h 142"/>
                <a:gd name="T48" fmla="*/ 74 w 90"/>
                <a:gd name="T49" fmla="*/ 26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0" h="142">
                  <a:moveTo>
                    <a:pt x="74" y="26"/>
                  </a:moveTo>
                  <a:lnTo>
                    <a:pt x="79" y="54"/>
                  </a:lnTo>
                  <a:lnTo>
                    <a:pt x="82" y="84"/>
                  </a:lnTo>
                  <a:lnTo>
                    <a:pt x="86" y="114"/>
                  </a:lnTo>
                  <a:lnTo>
                    <a:pt x="90" y="142"/>
                  </a:lnTo>
                  <a:lnTo>
                    <a:pt x="75" y="136"/>
                  </a:lnTo>
                  <a:lnTo>
                    <a:pt x="62" y="127"/>
                  </a:lnTo>
                  <a:lnTo>
                    <a:pt x="49" y="117"/>
                  </a:lnTo>
                  <a:lnTo>
                    <a:pt x="37" y="106"/>
                  </a:lnTo>
                  <a:lnTo>
                    <a:pt x="28" y="92"/>
                  </a:lnTo>
                  <a:lnTo>
                    <a:pt x="18" y="78"/>
                  </a:lnTo>
                  <a:lnTo>
                    <a:pt x="9" y="65"/>
                  </a:lnTo>
                  <a:lnTo>
                    <a:pt x="0" y="51"/>
                  </a:lnTo>
                  <a:lnTo>
                    <a:pt x="7" y="44"/>
                  </a:lnTo>
                  <a:lnTo>
                    <a:pt x="14" y="36"/>
                  </a:lnTo>
                  <a:lnTo>
                    <a:pt x="21" y="29"/>
                  </a:lnTo>
                  <a:lnTo>
                    <a:pt x="30" y="22"/>
                  </a:lnTo>
                  <a:lnTo>
                    <a:pt x="38" y="16"/>
                  </a:lnTo>
                  <a:lnTo>
                    <a:pt x="48" y="10"/>
                  </a:lnTo>
                  <a:lnTo>
                    <a:pt x="57" y="4"/>
                  </a:lnTo>
                  <a:lnTo>
                    <a:pt x="66" y="0"/>
                  </a:lnTo>
                  <a:lnTo>
                    <a:pt x="70" y="5"/>
                  </a:lnTo>
                  <a:lnTo>
                    <a:pt x="72" y="12"/>
                  </a:lnTo>
                  <a:lnTo>
                    <a:pt x="73" y="19"/>
                  </a:lnTo>
                  <a:lnTo>
                    <a:pt x="74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2">
              <a:extLst>
                <a:ext uri="{FF2B5EF4-FFF2-40B4-BE49-F238E27FC236}">
                  <a16:creationId xmlns:a16="http://schemas.microsoft.com/office/drawing/2014/main" id="{EC99D2D7-AB74-47CF-A0C5-E97F7807E6A3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3" y="319"/>
              <a:ext cx="7" cy="5"/>
            </a:xfrm>
            <a:custGeom>
              <a:avLst/>
              <a:gdLst>
                <a:gd name="T0" fmla="*/ 21 w 21"/>
                <a:gd name="T1" fmla="*/ 4 h 16"/>
                <a:gd name="T2" fmla="*/ 0 w 21"/>
                <a:gd name="T3" fmla="*/ 16 h 16"/>
                <a:gd name="T4" fmla="*/ 5 w 21"/>
                <a:gd name="T5" fmla="*/ 10 h 16"/>
                <a:gd name="T6" fmla="*/ 9 w 21"/>
                <a:gd name="T7" fmla="*/ 3 h 16"/>
                <a:gd name="T8" fmla="*/ 15 w 21"/>
                <a:gd name="T9" fmla="*/ 0 h 16"/>
                <a:gd name="T10" fmla="*/ 21 w 21"/>
                <a:gd name="T11" fmla="*/ 4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" h="16">
                  <a:moveTo>
                    <a:pt x="21" y="4"/>
                  </a:moveTo>
                  <a:lnTo>
                    <a:pt x="0" y="16"/>
                  </a:lnTo>
                  <a:lnTo>
                    <a:pt x="5" y="10"/>
                  </a:lnTo>
                  <a:lnTo>
                    <a:pt x="9" y="3"/>
                  </a:lnTo>
                  <a:lnTo>
                    <a:pt x="15" y="0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3">
              <a:extLst>
                <a:ext uri="{FF2B5EF4-FFF2-40B4-BE49-F238E27FC236}">
                  <a16:creationId xmlns:a16="http://schemas.microsoft.com/office/drawing/2014/main" id="{16C718D3-DDC0-44E4-AD83-E79807F84EF4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2" y="327"/>
              <a:ext cx="47" cy="35"/>
            </a:xfrm>
            <a:custGeom>
              <a:avLst/>
              <a:gdLst>
                <a:gd name="T0" fmla="*/ 140 w 140"/>
                <a:gd name="T1" fmla="*/ 0 h 106"/>
                <a:gd name="T2" fmla="*/ 123 w 140"/>
                <a:gd name="T3" fmla="*/ 15 h 106"/>
                <a:gd name="T4" fmla="*/ 107 w 140"/>
                <a:gd name="T5" fmla="*/ 29 h 106"/>
                <a:gd name="T6" fmla="*/ 91 w 140"/>
                <a:gd name="T7" fmla="*/ 45 h 106"/>
                <a:gd name="T8" fmla="*/ 76 w 140"/>
                <a:gd name="T9" fmla="*/ 60 h 106"/>
                <a:gd name="T10" fmla="*/ 59 w 140"/>
                <a:gd name="T11" fmla="*/ 74 h 106"/>
                <a:gd name="T12" fmla="*/ 41 w 140"/>
                <a:gd name="T13" fmla="*/ 86 h 106"/>
                <a:gd name="T14" fmla="*/ 22 w 140"/>
                <a:gd name="T15" fmla="*/ 98 h 106"/>
                <a:gd name="T16" fmla="*/ 0 w 140"/>
                <a:gd name="T17" fmla="*/ 106 h 106"/>
                <a:gd name="T18" fmla="*/ 3 w 140"/>
                <a:gd name="T19" fmla="*/ 102 h 106"/>
                <a:gd name="T20" fmla="*/ 4 w 140"/>
                <a:gd name="T21" fmla="*/ 98 h 106"/>
                <a:gd name="T22" fmla="*/ 4 w 140"/>
                <a:gd name="T23" fmla="*/ 94 h 106"/>
                <a:gd name="T24" fmla="*/ 4 w 140"/>
                <a:gd name="T25" fmla="*/ 90 h 106"/>
                <a:gd name="T26" fmla="*/ 9 w 140"/>
                <a:gd name="T27" fmla="*/ 91 h 106"/>
                <a:gd name="T28" fmla="*/ 14 w 140"/>
                <a:gd name="T29" fmla="*/ 92 h 106"/>
                <a:gd name="T30" fmla="*/ 19 w 140"/>
                <a:gd name="T31" fmla="*/ 92 h 106"/>
                <a:gd name="T32" fmla="*/ 25 w 140"/>
                <a:gd name="T33" fmla="*/ 91 h 106"/>
                <a:gd name="T34" fmla="*/ 30 w 140"/>
                <a:gd name="T35" fmla="*/ 91 h 106"/>
                <a:gd name="T36" fmla="*/ 35 w 140"/>
                <a:gd name="T37" fmla="*/ 89 h 106"/>
                <a:gd name="T38" fmla="*/ 40 w 140"/>
                <a:gd name="T39" fmla="*/ 86 h 106"/>
                <a:gd name="T40" fmla="*/ 44 w 140"/>
                <a:gd name="T41" fmla="*/ 83 h 106"/>
                <a:gd name="T42" fmla="*/ 51 w 140"/>
                <a:gd name="T43" fmla="*/ 76 h 106"/>
                <a:gd name="T44" fmla="*/ 55 w 140"/>
                <a:gd name="T45" fmla="*/ 66 h 106"/>
                <a:gd name="T46" fmla="*/ 59 w 140"/>
                <a:gd name="T47" fmla="*/ 56 h 106"/>
                <a:gd name="T48" fmla="*/ 60 w 140"/>
                <a:gd name="T49" fmla="*/ 44 h 106"/>
                <a:gd name="T50" fmla="*/ 62 w 140"/>
                <a:gd name="T51" fmla="*/ 34 h 106"/>
                <a:gd name="T52" fmla="*/ 66 w 140"/>
                <a:gd name="T53" fmla="*/ 27 h 106"/>
                <a:gd name="T54" fmla="*/ 73 w 140"/>
                <a:gd name="T55" fmla="*/ 24 h 106"/>
                <a:gd name="T56" fmla="*/ 86 w 140"/>
                <a:gd name="T57" fmla="*/ 26 h 106"/>
                <a:gd name="T58" fmla="*/ 93 w 140"/>
                <a:gd name="T59" fmla="*/ 24 h 106"/>
                <a:gd name="T60" fmla="*/ 97 w 140"/>
                <a:gd name="T61" fmla="*/ 19 h 106"/>
                <a:gd name="T62" fmla="*/ 101 w 140"/>
                <a:gd name="T63" fmla="*/ 13 h 106"/>
                <a:gd name="T64" fmla="*/ 104 w 140"/>
                <a:gd name="T65" fmla="*/ 8 h 106"/>
                <a:gd name="T66" fmla="*/ 108 w 140"/>
                <a:gd name="T67" fmla="*/ 3 h 106"/>
                <a:gd name="T68" fmla="*/ 113 w 140"/>
                <a:gd name="T69" fmla="*/ 0 h 106"/>
                <a:gd name="T70" fmla="*/ 118 w 140"/>
                <a:gd name="T71" fmla="*/ 1 h 106"/>
                <a:gd name="T72" fmla="*/ 124 w 140"/>
                <a:gd name="T73" fmla="*/ 5 h 106"/>
                <a:gd name="T74" fmla="*/ 140 w 140"/>
                <a:gd name="T75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40" h="106">
                  <a:moveTo>
                    <a:pt x="140" y="0"/>
                  </a:moveTo>
                  <a:lnTo>
                    <a:pt x="123" y="15"/>
                  </a:lnTo>
                  <a:lnTo>
                    <a:pt x="107" y="29"/>
                  </a:lnTo>
                  <a:lnTo>
                    <a:pt x="91" y="45"/>
                  </a:lnTo>
                  <a:lnTo>
                    <a:pt x="76" y="60"/>
                  </a:lnTo>
                  <a:lnTo>
                    <a:pt x="59" y="74"/>
                  </a:lnTo>
                  <a:lnTo>
                    <a:pt x="41" y="86"/>
                  </a:lnTo>
                  <a:lnTo>
                    <a:pt x="22" y="98"/>
                  </a:lnTo>
                  <a:lnTo>
                    <a:pt x="0" y="106"/>
                  </a:lnTo>
                  <a:lnTo>
                    <a:pt x="3" y="102"/>
                  </a:lnTo>
                  <a:lnTo>
                    <a:pt x="4" y="98"/>
                  </a:lnTo>
                  <a:lnTo>
                    <a:pt x="4" y="94"/>
                  </a:lnTo>
                  <a:lnTo>
                    <a:pt x="4" y="90"/>
                  </a:lnTo>
                  <a:lnTo>
                    <a:pt x="9" y="91"/>
                  </a:lnTo>
                  <a:lnTo>
                    <a:pt x="14" y="92"/>
                  </a:lnTo>
                  <a:lnTo>
                    <a:pt x="19" y="92"/>
                  </a:lnTo>
                  <a:lnTo>
                    <a:pt x="25" y="91"/>
                  </a:lnTo>
                  <a:lnTo>
                    <a:pt x="30" y="91"/>
                  </a:lnTo>
                  <a:lnTo>
                    <a:pt x="35" y="89"/>
                  </a:lnTo>
                  <a:lnTo>
                    <a:pt x="40" y="86"/>
                  </a:lnTo>
                  <a:lnTo>
                    <a:pt x="44" y="83"/>
                  </a:lnTo>
                  <a:lnTo>
                    <a:pt x="51" y="76"/>
                  </a:lnTo>
                  <a:lnTo>
                    <a:pt x="55" y="66"/>
                  </a:lnTo>
                  <a:lnTo>
                    <a:pt x="59" y="56"/>
                  </a:lnTo>
                  <a:lnTo>
                    <a:pt x="60" y="44"/>
                  </a:lnTo>
                  <a:lnTo>
                    <a:pt x="62" y="34"/>
                  </a:lnTo>
                  <a:lnTo>
                    <a:pt x="66" y="27"/>
                  </a:lnTo>
                  <a:lnTo>
                    <a:pt x="73" y="24"/>
                  </a:lnTo>
                  <a:lnTo>
                    <a:pt x="86" y="26"/>
                  </a:lnTo>
                  <a:lnTo>
                    <a:pt x="93" y="24"/>
                  </a:lnTo>
                  <a:lnTo>
                    <a:pt x="97" y="19"/>
                  </a:lnTo>
                  <a:lnTo>
                    <a:pt x="101" y="13"/>
                  </a:lnTo>
                  <a:lnTo>
                    <a:pt x="104" y="8"/>
                  </a:lnTo>
                  <a:lnTo>
                    <a:pt x="108" y="3"/>
                  </a:lnTo>
                  <a:lnTo>
                    <a:pt x="113" y="0"/>
                  </a:lnTo>
                  <a:lnTo>
                    <a:pt x="118" y="1"/>
                  </a:lnTo>
                  <a:lnTo>
                    <a:pt x="124" y="5"/>
                  </a:lnTo>
                  <a:lnTo>
                    <a:pt x="140" y="0"/>
                  </a:lnTo>
                  <a:close/>
                </a:path>
              </a:pathLst>
            </a:custGeom>
            <a:solidFill>
              <a:srgbClr val="E566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4">
              <a:extLst>
                <a:ext uri="{FF2B5EF4-FFF2-40B4-BE49-F238E27FC236}">
                  <a16:creationId xmlns:a16="http://schemas.microsoft.com/office/drawing/2014/main" id="{7A4C533B-B7B5-4AA5-A7BD-4B958FF30903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7" y="342"/>
              <a:ext cx="123" cy="80"/>
            </a:xfrm>
            <a:custGeom>
              <a:avLst/>
              <a:gdLst>
                <a:gd name="T0" fmla="*/ 6 w 368"/>
                <a:gd name="T1" fmla="*/ 13 h 240"/>
                <a:gd name="T2" fmla="*/ 9 w 368"/>
                <a:gd name="T3" fmla="*/ 33 h 240"/>
                <a:gd name="T4" fmla="*/ 14 w 368"/>
                <a:gd name="T5" fmla="*/ 54 h 240"/>
                <a:gd name="T6" fmla="*/ 21 w 368"/>
                <a:gd name="T7" fmla="*/ 73 h 240"/>
                <a:gd name="T8" fmla="*/ 28 w 368"/>
                <a:gd name="T9" fmla="*/ 91 h 240"/>
                <a:gd name="T10" fmla="*/ 36 w 368"/>
                <a:gd name="T11" fmla="*/ 110 h 240"/>
                <a:gd name="T12" fmla="*/ 44 w 368"/>
                <a:gd name="T13" fmla="*/ 128 h 240"/>
                <a:gd name="T14" fmla="*/ 54 w 368"/>
                <a:gd name="T15" fmla="*/ 145 h 240"/>
                <a:gd name="T16" fmla="*/ 62 w 368"/>
                <a:gd name="T17" fmla="*/ 163 h 240"/>
                <a:gd name="T18" fmla="*/ 78 w 368"/>
                <a:gd name="T19" fmla="*/ 180 h 240"/>
                <a:gd name="T20" fmla="*/ 96 w 368"/>
                <a:gd name="T21" fmla="*/ 196 h 240"/>
                <a:gd name="T22" fmla="*/ 115 w 368"/>
                <a:gd name="T23" fmla="*/ 209 h 240"/>
                <a:gd name="T24" fmla="*/ 135 w 368"/>
                <a:gd name="T25" fmla="*/ 220 h 240"/>
                <a:gd name="T26" fmla="*/ 156 w 368"/>
                <a:gd name="T27" fmla="*/ 229 h 240"/>
                <a:gd name="T28" fmla="*/ 180 w 368"/>
                <a:gd name="T29" fmla="*/ 234 h 240"/>
                <a:gd name="T30" fmla="*/ 203 w 368"/>
                <a:gd name="T31" fmla="*/ 236 h 240"/>
                <a:gd name="T32" fmla="*/ 227 w 368"/>
                <a:gd name="T33" fmla="*/ 235 h 240"/>
                <a:gd name="T34" fmla="*/ 246 w 368"/>
                <a:gd name="T35" fmla="*/ 228 h 240"/>
                <a:gd name="T36" fmla="*/ 265 w 368"/>
                <a:gd name="T37" fmla="*/ 220 h 240"/>
                <a:gd name="T38" fmla="*/ 283 w 368"/>
                <a:gd name="T39" fmla="*/ 211 h 240"/>
                <a:gd name="T40" fmla="*/ 301 w 368"/>
                <a:gd name="T41" fmla="*/ 201 h 240"/>
                <a:gd name="T42" fmla="*/ 318 w 368"/>
                <a:gd name="T43" fmla="*/ 191 h 240"/>
                <a:gd name="T44" fmla="*/ 335 w 368"/>
                <a:gd name="T45" fmla="*/ 180 h 240"/>
                <a:gd name="T46" fmla="*/ 352 w 368"/>
                <a:gd name="T47" fmla="*/ 169 h 240"/>
                <a:gd name="T48" fmla="*/ 368 w 368"/>
                <a:gd name="T49" fmla="*/ 158 h 240"/>
                <a:gd name="T50" fmla="*/ 358 w 368"/>
                <a:gd name="T51" fmla="*/ 167 h 240"/>
                <a:gd name="T52" fmla="*/ 348 w 368"/>
                <a:gd name="T53" fmla="*/ 176 h 240"/>
                <a:gd name="T54" fmla="*/ 337 w 368"/>
                <a:gd name="T55" fmla="*/ 185 h 240"/>
                <a:gd name="T56" fmla="*/ 327 w 368"/>
                <a:gd name="T57" fmla="*/ 193 h 240"/>
                <a:gd name="T58" fmla="*/ 315 w 368"/>
                <a:gd name="T59" fmla="*/ 201 h 240"/>
                <a:gd name="T60" fmla="*/ 303 w 368"/>
                <a:gd name="T61" fmla="*/ 208 h 240"/>
                <a:gd name="T62" fmla="*/ 291 w 368"/>
                <a:gd name="T63" fmla="*/ 214 h 240"/>
                <a:gd name="T64" fmla="*/ 279 w 368"/>
                <a:gd name="T65" fmla="*/ 220 h 240"/>
                <a:gd name="T66" fmla="*/ 266 w 368"/>
                <a:gd name="T67" fmla="*/ 226 h 240"/>
                <a:gd name="T68" fmla="*/ 254 w 368"/>
                <a:gd name="T69" fmla="*/ 230 h 240"/>
                <a:gd name="T70" fmla="*/ 240 w 368"/>
                <a:gd name="T71" fmla="*/ 234 h 240"/>
                <a:gd name="T72" fmla="*/ 227 w 368"/>
                <a:gd name="T73" fmla="*/ 237 h 240"/>
                <a:gd name="T74" fmla="*/ 213 w 368"/>
                <a:gd name="T75" fmla="*/ 238 h 240"/>
                <a:gd name="T76" fmla="*/ 200 w 368"/>
                <a:gd name="T77" fmla="*/ 240 h 240"/>
                <a:gd name="T78" fmla="*/ 186 w 368"/>
                <a:gd name="T79" fmla="*/ 240 h 240"/>
                <a:gd name="T80" fmla="*/ 172 w 368"/>
                <a:gd name="T81" fmla="*/ 238 h 240"/>
                <a:gd name="T82" fmla="*/ 147 w 368"/>
                <a:gd name="T83" fmla="*/ 232 h 240"/>
                <a:gd name="T84" fmla="*/ 122 w 368"/>
                <a:gd name="T85" fmla="*/ 220 h 240"/>
                <a:gd name="T86" fmla="*/ 99 w 368"/>
                <a:gd name="T87" fmla="*/ 205 h 240"/>
                <a:gd name="T88" fmla="*/ 78 w 368"/>
                <a:gd name="T89" fmla="*/ 187 h 240"/>
                <a:gd name="T90" fmla="*/ 59 w 368"/>
                <a:gd name="T91" fmla="*/ 167 h 240"/>
                <a:gd name="T92" fmla="*/ 43 w 368"/>
                <a:gd name="T93" fmla="*/ 144 h 240"/>
                <a:gd name="T94" fmla="*/ 31 w 368"/>
                <a:gd name="T95" fmla="*/ 119 h 240"/>
                <a:gd name="T96" fmla="*/ 23 w 368"/>
                <a:gd name="T97" fmla="*/ 91 h 240"/>
                <a:gd name="T98" fmla="*/ 13 w 368"/>
                <a:gd name="T99" fmla="*/ 70 h 240"/>
                <a:gd name="T100" fmla="*/ 7 w 368"/>
                <a:gd name="T101" fmla="*/ 47 h 240"/>
                <a:gd name="T102" fmla="*/ 3 w 368"/>
                <a:gd name="T103" fmla="*/ 23 h 240"/>
                <a:gd name="T104" fmla="*/ 0 w 368"/>
                <a:gd name="T105" fmla="*/ 0 h 240"/>
                <a:gd name="T106" fmla="*/ 3 w 368"/>
                <a:gd name="T107" fmla="*/ 3 h 240"/>
                <a:gd name="T108" fmla="*/ 4 w 368"/>
                <a:gd name="T109" fmla="*/ 6 h 240"/>
                <a:gd name="T110" fmla="*/ 5 w 368"/>
                <a:gd name="T111" fmla="*/ 9 h 240"/>
                <a:gd name="T112" fmla="*/ 6 w 368"/>
                <a:gd name="T113" fmla="*/ 13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68" h="240">
                  <a:moveTo>
                    <a:pt x="6" y="13"/>
                  </a:moveTo>
                  <a:lnTo>
                    <a:pt x="9" y="33"/>
                  </a:lnTo>
                  <a:lnTo>
                    <a:pt x="14" y="54"/>
                  </a:lnTo>
                  <a:lnTo>
                    <a:pt x="21" y="73"/>
                  </a:lnTo>
                  <a:lnTo>
                    <a:pt x="28" y="91"/>
                  </a:lnTo>
                  <a:lnTo>
                    <a:pt x="36" y="110"/>
                  </a:lnTo>
                  <a:lnTo>
                    <a:pt x="44" y="128"/>
                  </a:lnTo>
                  <a:lnTo>
                    <a:pt x="54" y="145"/>
                  </a:lnTo>
                  <a:lnTo>
                    <a:pt x="62" y="163"/>
                  </a:lnTo>
                  <a:lnTo>
                    <a:pt x="78" y="180"/>
                  </a:lnTo>
                  <a:lnTo>
                    <a:pt x="96" y="196"/>
                  </a:lnTo>
                  <a:lnTo>
                    <a:pt x="115" y="209"/>
                  </a:lnTo>
                  <a:lnTo>
                    <a:pt x="135" y="220"/>
                  </a:lnTo>
                  <a:lnTo>
                    <a:pt x="156" y="229"/>
                  </a:lnTo>
                  <a:lnTo>
                    <a:pt x="180" y="234"/>
                  </a:lnTo>
                  <a:lnTo>
                    <a:pt x="203" y="236"/>
                  </a:lnTo>
                  <a:lnTo>
                    <a:pt x="227" y="235"/>
                  </a:lnTo>
                  <a:lnTo>
                    <a:pt x="246" y="228"/>
                  </a:lnTo>
                  <a:lnTo>
                    <a:pt x="265" y="220"/>
                  </a:lnTo>
                  <a:lnTo>
                    <a:pt x="283" y="211"/>
                  </a:lnTo>
                  <a:lnTo>
                    <a:pt x="301" y="201"/>
                  </a:lnTo>
                  <a:lnTo>
                    <a:pt x="318" y="191"/>
                  </a:lnTo>
                  <a:lnTo>
                    <a:pt x="335" y="180"/>
                  </a:lnTo>
                  <a:lnTo>
                    <a:pt x="352" y="169"/>
                  </a:lnTo>
                  <a:lnTo>
                    <a:pt x="368" y="158"/>
                  </a:lnTo>
                  <a:lnTo>
                    <a:pt x="358" y="167"/>
                  </a:lnTo>
                  <a:lnTo>
                    <a:pt x="348" y="176"/>
                  </a:lnTo>
                  <a:lnTo>
                    <a:pt x="337" y="185"/>
                  </a:lnTo>
                  <a:lnTo>
                    <a:pt x="327" y="193"/>
                  </a:lnTo>
                  <a:lnTo>
                    <a:pt x="315" y="201"/>
                  </a:lnTo>
                  <a:lnTo>
                    <a:pt x="303" y="208"/>
                  </a:lnTo>
                  <a:lnTo>
                    <a:pt x="291" y="214"/>
                  </a:lnTo>
                  <a:lnTo>
                    <a:pt x="279" y="220"/>
                  </a:lnTo>
                  <a:lnTo>
                    <a:pt x="266" y="226"/>
                  </a:lnTo>
                  <a:lnTo>
                    <a:pt x="254" y="230"/>
                  </a:lnTo>
                  <a:lnTo>
                    <a:pt x="240" y="234"/>
                  </a:lnTo>
                  <a:lnTo>
                    <a:pt x="227" y="237"/>
                  </a:lnTo>
                  <a:lnTo>
                    <a:pt x="213" y="238"/>
                  </a:lnTo>
                  <a:lnTo>
                    <a:pt x="200" y="240"/>
                  </a:lnTo>
                  <a:lnTo>
                    <a:pt x="186" y="240"/>
                  </a:lnTo>
                  <a:lnTo>
                    <a:pt x="172" y="238"/>
                  </a:lnTo>
                  <a:lnTo>
                    <a:pt x="147" y="232"/>
                  </a:lnTo>
                  <a:lnTo>
                    <a:pt x="122" y="220"/>
                  </a:lnTo>
                  <a:lnTo>
                    <a:pt x="99" y="205"/>
                  </a:lnTo>
                  <a:lnTo>
                    <a:pt x="78" y="187"/>
                  </a:lnTo>
                  <a:lnTo>
                    <a:pt x="59" y="167"/>
                  </a:lnTo>
                  <a:lnTo>
                    <a:pt x="43" y="144"/>
                  </a:lnTo>
                  <a:lnTo>
                    <a:pt x="31" y="119"/>
                  </a:lnTo>
                  <a:lnTo>
                    <a:pt x="23" y="91"/>
                  </a:lnTo>
                  <a:lnTo>
                    <a:pt x="13" y="70"/>
                  </a:lnTo>
                  <a:lnTo>
                    <a:pt x="7" y="47"/>
                  </a:lnTo>
                  <a:lnTo>
                    <a:pt x="3" y="23"/>
                  </a:lnTo>
                  <a:lnTo>
                    <a:pt x="0" y="0"/>
                  </a:lnTo>
                  <a:lnTo>
                    <a:pt x="3" y="3"/>
                  </a:lnTo>
                  <a:lnTo>
                    <a:pt x="4" y="6"/>
                  </a:lnTo>
                  <a:lnTo>
                    <a:pt x="5" y="9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5">
              <a:extLst>
                <a:ext uri="{FF2B5EF4-FFF2-40B4-BE49-F238E27FC236}">
                  <a16:creationId xmlns:a16="http://schemas.microsoft.com/office/drawing/2014/main" id="{222AC828-C13A-4247-A444-3C832AD493FE}"/>
                </a:ext>
              </a:extLst>
            </p:cNvPr>
            <p:cNvSpPr>
              <a:spLocks/>
            </p:cNvSpPr>
            <p:nvPr/>
          </p:nvSpPr>
          <p:spPr bwMode="auto">
            <a:xfrm>
              <a:off x="4945" y="350"/>
              <a:ext cx="89" cy="40"/>
            </a:xfrm>
            <a:custGeom>
              <a:avLst/>
              <a:gdLst>
                <a:gd name="T0" fmla="*/ 30 w 266"/>
                <a:gd name="T1" fmla="*/ 42 h 120"/>
                <a:gd name="T2" fmla="*/ 44 w 266"/>
                <a:gd name="T3" fmla="*/ 56 h 120"/>
                <a:gd name="T4" fmla="*/ 57 w 266"/>
                <a:gd name="T5" fmla="*/ 71 h 120"/>
                <a:gd name="T6" fmla="*/ 72 w 266"/>
                <a:gd name="T7" fmla="*/ 85 h 120"/>
                <a:gd name="T8" fmla="*/ 88 w 266"/>
                <a:gd name="T9" fmla="*/ 96 h 120"/>
                <a:gd name="T10" fmla="*/ 104 w 266"/>
                <a:gd name="T11" fmla="*/ 106 h 120"/>
                <a:gd name="T12" fmla="*/ 122 w 266"/>
                <a:gd name="T13" fmla="*/ 113 h 120"/>
                <a:gd name="T14" fmla="*/ 141 w 266"/>
                <a:gd name="T15" fmla="*/ 115 h 120"/>
                <a:gd name="T16" fmla="*/ 161 w 266"/>
                <a:gd name="T17" fmla="*/ 114 h 120"/>
                <a:gd name="T18" fmla="*/ 176 w 266"/>
                <a:gd name="T19" fmla="*/ 112 h 120"/>
                <a:gd name="T20" fmla="*/ 190 w 266"/>
                <a:gd name="T21" fmla="*/ 107 h 120"/>
                <a:gd name="T22" fmla="*/ 204 w 266"/>
                <a:gd name="T23" fmla="*/ 102 h 120"/>
                <a:gd name="T24" fmla="*/ 216 w 266"/>
                <a:gd name="T25" fmla="*/ 95 h 120"/>
                <a:gd name="T26" fmla="*/ 229 w 266"/>
                <a:gd name="T27" fmla="*/ 87 h 120"/>
                <a:gd name="T28" fmla="*/ 241 w 266"/>
                <a:gd name="T29" fmla="*/ 77 h 120"/>
                <a:gd name="T30" fmla="*/ 252 w 266"/>
                <a:gd name="T31" fmla="*/ 66 h 120"/>
                <a:gd name="T32" fmla="*/ 264 w 266"/>
                <a:gd name="T33" fmla="*/ 54 h 120"/>
                <a:gd name="T34" fmla="*/ 266 w 266"/>
                <a:gd name="T35" fmla="*/ 56 h 120"/>
                <a:gd name="T36" fmla="*/ 260 w 266"/>
                <a:gd name="T37" fmla="*/ 64 h 120"/>
                <a:gd name="T38" fmla="*/ 252 w 266"/>
                <a:gd name="T39" fmla="*/ 72 h 120"/>
                <a:gd name="T40" fmla="*/ 245 w 266"/>
                <a:gd name="T41" fmla="*/ 80 h 120"/>
                <a:gd name="T42" fmla="*/ 237 w 266"/>
                <a:gd name="T43" fmla="*/ 87 h 120"/>
                <a:gd name="T44" fmla="*/ 230 w 266"/>
                <a:gd name="T45" fmla="*/ 94 h 120"/>
                <a:gd name="T46" fmla="*/ 222 w 266"/>
                <a:gd name="T47" fmla="*/ 99 h 120"/>
                <a:gd name="T48" fmla="*/ 213 w 266"/>
                <a:gd name="T49" fmla="*/ 103 h 120"/>
                <a:gd name="T50" fmla="*/ 205 w 266"/>
                <a:gd name="T51" fmla="*/ 106 h 120"/>
                <a:gd name="T52" fmla="*/ 197 w 266"/>
                <a:gd name="T53" fmla="*/ 111 h 120"/>
                <a:gd name="T54" fmla="*/ 190 w 266"/>
                <a:gd name="T55" fmla="*/ 114 h 120"/>
                <a:gd name="T56" fmla="*/ 180 w 266"/>
                <a:gd name="T57" fmla="*/ 116 h 120"/>
                <a:gd name="T58" fmla="*/ 172 w 266"/>
                <a:gd name="T59" fmla="*/ 118 h 120"/>
                <a:gd name="T60" fmla="*/ 162 w 266"/>
                <a:gd name="T61" fmla="*/ 118 h 120"/>
                <a:gd name="T62" fmla="*/ 154 w 266"/>
                <a:gd name="T63" fmla="*/ 119 h 120"/>
                <a:gd name="T64" fmla="*/ 145 w 266"/>
                <a:gd name="T65" fmla="*/ 119 h 120"/>
                <a:gd name="T66" fmla="*/ 137 w 266"/>
                <a:gd name="T67" fmla="*/ 120 h 120"/>
                <a:gd name="T68" fmla="*/ 121 w 266"/>
                <a:gd name="T69" fmla="*/ 116 h 120"/>
                <a:gd name="T70" fmla="*/ 106 w 266"/>
                <a:gd name="T71" fmla="*/ 111 h 120"/>
                <a:gd name="T72" fmla="*/ 91 w 266"/>
                <a:gd name="T73" fmla="*/ 104 h 120"/>
                <a:gd name="T74" fmla="*/ 78 w 266"/>
                <a:gd name="T75" fmla="*/ 95 h 120"/>
                <a:gd name="T76" fmla="*/ 65 w 266"/>
                <a:gd name="T77" fmla="*/ 86 h 120"/>
                <a:gd name="T78" fmla="*/ 52 w 266"/>
                <a:gd name="T79" fmla="*/ 73 h 120"/>
                <a:gd name="T80" fmla="*/ 40 w 266"/>
                <a:gd name="T81" fmla="*/ 61 h 120"/>
                <a:gd name="T82" fmla="*/ 30 w 266"/>
                <a:gd name="T83" fmla="*/ 47 h 120"/>
                <a:gd name="T84" fmla="*/ 20 w 266"/>
                <a:gd name="T85" fmla="*/ 36 h 120"/>
                <a:gd name="T86" fmla="*/ 13 w 266"/>
                <a:gd name="T87" fmla="*/ 25 h 120"/>
                <a:gd name="T88" fmla="*/ 7 w 266"/>
                <a:gd name="T89" fmla="*/ 13 h 120"/>
                <a:gd name="T90" fmla="*/ 0 w 266"/>
                <a:gd name="T91" fmla="*/ 0 h 120"/>
                <a:gd name="T92" fmla="*/ 9 w 266"/>
                <a:gd name="T93" fmla="*/ 7 h 120"/>
                <a:gd name="T94" fmla="*/ 15 w 266"/>
                <a:gd name="T95" fmla="*/ 18 h 120"/>
                <a:gd name="T96" fmla="*/ 21 w 266"/>
                <a:gd name="T97" fmla="*/ 31 h 120"/>
                <a:gd name="T98" fmla="*/ 30 w 266"/>
                <a:gd name="T99" fmla="*/ 42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66" h="120">
                  <a:moveTo>
                    <a:pt x="30" y="42"/>
                  </a:moveTo>
                  <a:lnTo>
                    <a:pt x="44" y="56"/>
                  </a:lnTo>
                  <a:lnTo>
                    <a:pt x="57" y="71"/>
                  </a:lnTo>
                  <a:lnTo>
                    <a:pt x="72" y="85"/>
                  </a:lnTo>
                  <a:lnTo>
                    <a:pt x="88" y="96"/>
                  </a:lnTo>
                  <a:lnTo>
                    <a:pt x="104" y="106"/>
                  </a:lnTo>
                  <a:lnTo>
                    <a:pt x="122" y="113"/>
                  </a:lnTo>
                  <a:lnTo>
                    <a:pt x="141" y="115"/>
                  </a:lnTo>
                  <a:lnTo>
                    <a:pt x="161" y="114"/>
                  </a:lnTo>
                  <a:lnTo>
                    <a:pt x="176" y="112"/>
                  </a:lnTo>
                  <a:lnTo>
                    <a:pt x="190" y="107"/>
                  </a:lnTo>
                  <a:lnTo>
                    <a:pt x="204" y="102"/>
                  </a:lnTo>
                  <a:lnTo>
                    <a:pt x="216" y="95"/>
                  </a:lnTo>
                  <a:lnTo>
                    <a:pt x="229" y="87"/>
                  </a:lnTo>
                  <a:lnTo>
                    <a:pt x="241" y="77"/>
                  </a:lnTo>
                  <a:lnTo>
                    <a:pt x="252" y="66"/>
                  </a:lnTo>
                  <a:lnTo>
                    <a:pt x="264" y="54"/>
                  </a:lnTo>
                  <a:lnTo>
                    <a:pt x="266" y="56"/>
                  </a:lnTo>
                  <a:lnTo>
                    <a:pt x="260" y="64"/>
                  </a:lnTo>
                  <a:lnTo>
                    <a:pt x="252" y="72"/>
                  </a:lnTo>
                  <a:lnTo>
                    <a:pt x="245" y="80"/>
                  </a:lnTo>
                  <a:lnTo>
                    <a:pt x="237" y="87"/>
                  </a:lnTo>
                  <a:lnTo>
                    <a:pt x="230" y="94"/>
                  </a:lnTo>
                  <a:lnTo>
                    <a:pt x="222" y="99"/>
                  </a:lnTo>
                  <a:lnTo>
                    <a:pt x="213" y="103"/>
                  </a:lnTo>
                  <a:lnTo>
                    <a:pt x="205" y="106"/>
                  </a:lnTo>
                  <a:lnTo>
                    <a:pt x="197" y="111"/>
                  </a:lnTo>
                  <a:lnTo>
                    <a:pt x="190" y="114"/>
                  </a:lnTo>
                  <a:lnTo>
                    <a:pt x="180" y="116"/>
                  </a:lnTo>
                  <a:lnTo>
                    <a:pt x="172" y="118"/>
                  </a:lnTo>
                  <a:lnTo>
                    <a:pt x="162" y="118"/>
                  </a:lnTo>
                  <a:lnTo>
                    <a:pt x="154" y="119"/>
                  </a:lnTo>
                  <a:lnTo>
                    <a:pt x="145" y="119"/>
                  </a:lnTo>
                  <a:lnTo>
                    <a:pt x="137" y="120"/>
                  </a:lnTo>
                  <a:lnTo>
                    <a:pt x="121" y="116"/>
                  </a:lnTo>
                  <a:lnTo>
                    <a:pt x="106" y="111"/>
                  </a:lnTo>
                  <a:lnTo>
                    <a:pt x="91" y="104"/>
                  </a:lnTo>
                  <a:lnTo>
                    <a:pt x="78" y="95"/>
                  </a:lnTo>
                  <a:lnTo>
                    <a:pt x="65" y="86"/>
                  </a:lnTo>
                  <a:lnTo>
                    <a:pt x="52" y="73"/>
                  </a:lnTo>
                  <a:lnTo>
                    <a:pt x="40" y="61"/>
                  </a:lnTo>
                  <a:lnTo>
                    <a:pt x="30" y="47"/>
                  </a:lnTo>
                  <a:lnTo>
                    <a:pt x="20" y="36"/>
                  </a:lnTo>
                  <a:lnTo>
                    <a:pt x="13" y="25"/>
                  </a:lnTo>
                  <a:lnTo>
                    <a:pt x="7" y="13"/>
                  </a:lnTo>
                  <a:lnTo>
                    <a:pt x="0" y="0"/>
                  </a:lnTo>
                  <a:lnTo>
                    <a:pt x="9" y="7"/>
                  </a:lnTo>
                  <a:lnTo>
                    <a:pt x="15" y="18"/>
                  </a:lnTo>
                  <a:lnTo>
                    <a:pt x="21" y="31"/>
                  </a:lnTo>
                  <a:lnTo>
                    <a:pt x="30" y="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56">
              <a:extLst>
                <a:ext uri="{FF2B5EF4-FFF2-40B4-BE49-F238E27FC236}">
                  <a16:creationId xmlns:a16="http://schemas.microsoft.com/office/drawing/2014/main" id="{C3D7CD73-B2FD-4DD1-BA4C-DA7258B6748C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0" y="356"/>
              <a:ext cx="61" cy="166"/>
            </a:xfrm>
            <a:custGeom>
              <a:avLst/>
              <a:gdLst>
                <a:gd name="T0" fmla="*/ 175 w 184"/>
                <a:gd name="T1" fmla="*/ 104 h 498"/>
                <a:gd name="T2" fmla="*/ 153 w 184"/>
                <a:gd name="T3" fmla="*/ 116 h 498"/>
                <a:gd name="T4" fmla="*/ 131 w 184"/>
                <a:gd name="T5" fmla="*/ 126 h 498"/>
                <a:gd name="T6" fmla="*/ 113 w 184"/>
                <a:gd name="T7" fmla="*/ 142 h 498"/>
                <a:gd name="T8" fmla="*/ 104 w 184"/>
                <a:gd name="T9" fmla="*/ 166 h 498"/>
                <a:gd name="T10" fmla="*/ 99 w 184"/>
                <a:gd name="T11" fmla="*/ 193 h 498"/>
                <a:gd name="T12" fmla="*/ 89 w 184"/>
                <a:gd name="T13" fmla="*/ 241 h 498"/>
                <a:gd name="T14" fmla="*/ 75 w 184"/>
                <a:gd name="T15" fmla="*/ 233 h 498"/>
                <a:gd name="T16" fmla="*/ 79 w 184"/>
                <a:gd name="T17" fmla="*/ 218 h 498"/>
                <a:gd name="T18" fmla="*/ 71 w 184"/>
                <a:gd name="T19" fmla="*/ 209 h 498"/>
                <a:gd name="T20" fmla="*/ 65 w 184"/>
                <a:gd name="T21" fmla="*/ 203 h 498"/>
                <a:gd name="T22" fmla="*/ 55 w 184"/>
                <a:gd name="T23" fmla="*/ 212 h 498"/>
                <a:gd name="T24" fmla="*/ 57 w 184"/>
                <a:gd name="T25" fmla="*/ 236 h 498"/>
                <a:gd name="T26" fmla="*/ 48 w 184"/>
                <a:gd name="T27" fmla="*/ 258 h 498"/>
                <a:gd name="T28" fmla="*/ 32 w 184"/>
                <a:gd name="T29" fmla="*/ 277 h 498"/>
                <a:gd name="T30" fmla="*/ 31 w 184"/>
                <a:gd name="T31" fmla="*/ 299 h 498"/>
                <a:gd name="T32" fmla="*/ 40 w 184"/>
                <a:gd name="T33" fmla="*/ 315 h 498"/>
                <a:gd name="T34" fmla="*/ 57 w 184"/>
                <a:gd name="T35" fmla="*/ 321 h 498"/>
                <a:gd name="T36" fmla="*/ 54 w 184"/>
                <a:gd name="T37" fmla="*/ 366 h 498"/>
                <a:gd name="T38" fmla="*/ 43 w 184"/>
                <a:gd name="T39" fmla="*/ 363 h 498"/>
                <a:gd name="T40" fmla="*/ 39 w 184"/>
                <a:gd name="T41" fmla="*/ 379 h 498"/>
                <a:gd name="T42" fmla="*/ 46 w 184"/>
                <a:gd name="T43" fmla="*/ 390 h 498"/>
                <a:gd name="T44" fmla="*/ 57 w 184"/>
                <a:gd name="T45" fmla="*/ 397 h 498"/>
                <a:gd name="T46" fmla="*/ 64 w 184"/>
                <a:gd name="T47" fmla="*/ 408 h 498"/>
                <a:gd name="T48" fmla="*/ 64 w 184"/>
                <a:gd name="T49" fmla="*/ 423 h 498"/>
                <a:gd name="T50" fmla="*/ 72 w 184"/>
                <a:gd name="T51" fmla="*/ 423 h 498"/>
                <a:gd name="T52" fmla="*/ 78 w 184"/>
                <a:gd name="T53" fmla="*/ 422 h 498"/>
                <a:gd name="T54" fmla="*/ 78 w 184"/>
                <a:gd name="T55" fmla="*/ 417 h 498"/>
                <a:gd name="T56" fmla="*/ 82 w 184"/>
                <a:gd name="T57" fmla="*/ 436 h 498"/>
                <a:gd name="T58" fmla="*/ 89 w 184"/>
                <a:gd name="T59" fmla="*/ 478 h 498"/>
                <a:gd name="T60" fmla="*/ 84 w 184"/>
                <a:gd name="T61" fmla="*/ 491 h 498"/>
                <a:gd name="T62" fmla="*/ 63 w 184"/>
                <a:gd name="T63" fmla="*/ 479 h 498"/>
                <a:gd name="T64" fmla="*/ 43 w 184"/>
                <a:gd name="T65" fmla="*/ 462 h 498"/>
                <a:gd name="T66" fmla="*/ 33 w 184"/>
                <a:gd name="T67" fmla="*/ 438 h 498"/>
                <a:gd name="T68" fmla="*/ 25 w 184"/>
                <a:gd name="T69" fmla="*/ 398 h 498"/>
                <a:gd name="T70" fmla="*/ 16 w 184"/>
                <a:gd name="T71" fmla="*/ 347 h 498"/>
                <a:gd name="T72" fmla="*/ 7 w 184"/>
                <a:gd name="T73" fmla="*/ 293 h 498"/>
                <a:gd name="T74" fmla="*/ 2 w 184"/>
                <a:gd name="T75" fmla="*/ 240 h 498"/>
                <a:gd name="T76" fmla="*/ 0 w 184"/>
                <a:gd name="T77" fmla="*/ 195 h 498"/>
                <a:gd name="T78" fmla="*/ 2 w 184"/>
                <a:gd name="T79" fmla="*/ 157 h 498"/>
                <a:gd name="T80" fmla="*/ 14 w 184"/>
                <a:gd name="T81" fmla="*/ 128 h 498"/>
                <a:gd name="T82" fmla="*/ 35 w 184"/>
                <a:gd name="T83" fmla="*/ 110 h 498"/>
                <a:gd name="T84" fmla="*/ 57 w 184"/>
                <a:gd name="T85" fmla="*/ 93 h 498"/>
                <a:gd name="T86" fmla="*/ 79 w 184"/>
                <a:gd name="T87" fmla="*/ 77 h 498"/>
                <a:gd name="T88" fmla="*/ 102 w 184"/>
                <a:gd name="T89" fmla="*/ 62 h 498"/>
                <a:gd name="T90" fmla="*/ 124 w 184"/>
                <a:gd name="T91" fmla="*/ 47 h 498"/>
                <a:gd name="T92" fmla="*/ 145 w 184"/>
                <a:gd name="T93" fmla="*/ 30 h 498"/>
                <a:gd name="T94" fmla="*/ 164 w 184"/>
                <a:gd name="T95" fmla="*/ 11 h 498"/>
                <a:gd name="T96" fmla="*/ 177 w 184"/>
                <a:gd name="T97" fmla="*/ 24 h 498"/>
                <a:gd name="T98" fmla="*/ 180 w 184"/>
                <a:gd name="T99" fmla="*/ 75 h 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84" h="498">
                  <a:moveTo>
                    <a:pt x="184" y="98"/>
                  </a:moveTo>
                  <a:lnTo>
                    <a:pt x="175" y="104"/>
                  </a:lnTo>
                  <a:lnTo>
                    <a:pt x="164" y="110"/>
                  </a:lnTo>
                  <a:lnTo>
                    <a:pt x="153" y="116"/>
                  </a:lnTo>
                  <a:lnTo>
                    <a:pt x="142" y="120"/>
                  </a:lnTo>
                  <a:lnTo>
                    <a:pt x="131" y="126"/>
                  </a:lnTo>
                  <a:lnTo>
                    <a:pt x="121" y="133"/>
                  </a:lnTo>
                  <a:lnTo>
                    <a:pt x="113" y="142"/>
                  </a:lnTo>
                  <a:lnTo>
                    <a:pt x="107" y="152"/>
                  </a:lnTo>
                  <a:lnTo>
                    <a:pt x="104" y="166"/>
                  </a:lnTo>
                  <a:lnTo>
                    <a:pt x="103" y="180"/>
                  </a:lnTo>
                  <a:lnTo>
                    <a:pt x="99" y="193"/>
                  </a:lnTo>
                  <a:lnTo>
                    <a:pt x="89" y="202"/>
                  </a:lnTo>
                  <a:lnTo>
                    <a:pt x="89" y="241"/>
                  </a:lnTo>
                  <a:lnTo>
                    <a:pt x="76" y="241"/>
                  </a:lnTo>
                  <a:lnTo>
                    <a:pt x="75" y="233"/>
                  </a:lnTo>
                  <a:lnTo>
                    <a:pt x="78" y="225"/>
                  </a:lnTo>
                  <a:lnTo>
                    <a:pt x="79" y="218"/>
                  </a:lnTo>
                  <a:lnTo>
                    <a:pt x="73" y="212"/>
                  </a:lnTo>
                  <a:lnTo>
                    <a:pt x="71" y="209"/>
                  </a:lnTo>
                  <a:lnTo>
                    <a:pt x="69" y="206"/>
                  </a:lnTo>
                  <a:lnTo>
                    <a:pt x="65" y="203"/>
                  </a:lnTo>
                  <a:lnTo>
                    <a:pt x="60" y="202"/>
                  </a:lnTo>
                  <a:lnTo>
                    <a:pt x="55" y="212"/>
                  </a:lnTo>
                  <a:lnTo>
                    <a:pt x="56" y="225"/>
                  </a:lnTo>
                  <a:lnTo>
                    <a:pt x="57" y="236"/>
                  </a:lnTo>
                  <a:lnTo>
                    <a:pt x="57" y="249"/>
                  </a:lnTo>
                  <a:lnTo>
                    <a:pt x="48" y="258"/>
                  </a:lnTo>
                  <a:lnTo>
                    <a:pt x="38" y="267"/>
                  </a:lnTo>
                  <a:lnTo>
                    <a:pt x="32" y="277"/>
                  </a:lnTo>
                  <a:lnTo>
                    <a:pt x="29" y="290"/>
                  </a:lnTo>
                  <a:lnTo>
                    <a:pt x="31" y="299"/>
                  </a:lnTo>
                  <a:lnTo>
                    <a:pt x="35" y="307"/>
                  </a:lnTo>
                  <a:lnTo>
                    <a:pt x="40" y="315"/>
                  </a:lnTo>
                  <a:lnTo>
                    <a:pt x="48" y="321"/>
                  </a:lnTo>
                  <a:lnTo>
                    <a:pt x="57" y="321"/>
                  </a:lnTo>
                  <a:lnTo>
                    <a:pt x="58" y="366"/>
                  </a:lnTo>
                  <a:lnTo>
                    <a:pt x="54" y="366"/>
                  </a:lnTo>
                  <a:lnTo>
                    <a:pt x="49" y="364"/>
                  </a:lnTo>
                  <a:lnTo>
                    <a:pt x="43" y="363"/>
                  </a:lnTo>
                  <a:lnTo>
                    <a:pt x="41" y="368"/>
                  </a:lnTo>
                  <a:lnTo>
                    <a:pt x="39" y="379"/>
                  </a:lnTo>
                  <a:lnTo>
                    <a:pt x="40" y="386"/>
                  </a:lnTo>
                  <a:lnTo>
                    <a:pt x="46" y="390"/>
                  </a:lnTo>
                  <a:lnTo>
                    <a:pt x="51" y="393"/>
                  </a:lnTo>
                  <a:lnTo>
                    <a:pt x="57" y="397"/>
                  </a:lnTo>
                  <a:lnTo>
                    <a:pt x="61" y="401"/>
                  </a:lnTo>
                  <a:lnTo>
                    <a:pt x="64" y="408"/>
                  </a:lnTo>
                  <a:lnTo>
                    <a:pt x="60" y="420"/>
                  </a:lnTo>
                  <a:lnTo>
                    <a:pt x="64" y="423"/>
                  </a:lnTo>
                  <a:lnTo>
                    <a:pt x="68" y="423"/>
                  </a:lnTo>
                  <a:lnTo>
                    <a:pt x="72" y="423"/>
                  </a:lnTo>
                  <a:lnTo>
                    <a:pt x="76" y="423"/>
                  </a:lnTo>
                  <a:lnTo>
                    <a:pt x="78" y="422"/>
                  </a:lnTo>
                  <a:lnTo>
                    <a:pt x="78" y="420"/>
                  </a:lnTo>
                  <a:lnTo>
                    <a:pt x="78" y="417"/>
                  </a:lnTo>
                  <a:lnTo>
                    <a:pt x="78" y="415"/>
                  </a:lnTo>
                  <a:lnTo>
                    <a:pt x="82" y="436"/>
                  </a:lnTo>
                  <a:lnTo>
                    <a:pt x="85" y="456"/>
                  </a:lnTo>
                  <a:lnTo>
                    <a:pt x="89" y="478"/>
                  </a:lnTo>
                  <a:lnTo>
                    <a:pt x="93" y="498"/>
                  </a:lnTo>
                  <a:lnTo>
                    <a:pt x="84" y="491"/>
                  </a:lnTo>
                  <a:lnTo>
                    <a:pt x="73" y="486"/>
                  </a:lnTo>
                  <a:lnTo>
                    <a:pt x="63" y="479"/>
                  </a:lnTo>
                  <a:lnTo>
                    <a:pt x="52" y="471"/>
                  </a:lnTo>
                  <a:lnTo>
                    <a:pt x="43" y="462"/>
                  </a:lnTo>
                  <a:lnTo>
                    <a:pt x="37" y="450"/>
                  </a:lnTo>
                  <a:lnTo>
                    <a:pt x="33" y="438"/>
                  </a:lnTo>
                  <a:lnTo>
                    <a:pt x="32" y="423"/>
                  </a:lnTo>
                  <a:lnTo>
                    <a:pt x="25" y="398"/>
                  </a:lnTo>
                  <a:lnTo>
                    <a:pt x="20" y="373"/>
                  </a:lnTo>
                  <a:lnTo>
                    <a:pt x="16" y="347"/>
                  </a:lnTo>
                  <a:lnTo>
                    <a:pt x="12" y="321"/>
                  </a:lnTo>
                  <a:lnTo>
                    <a:pt x="7" y="293"/>
                  </a:lnTo>
                  <a:lnTo>
                    <a:pt x="4" y="266"/>
                  </a:lnTo>
                  <a:lnTo>
                    <a:pt x="2" y="240"/>
                  </a:lnTo>
                  <a:lnTo>
                    <a:pt x="0" y="212"/>
                  </a:lnTo>
                  <a:lnTo>
                    <a:pt x="0" y="195"/>
                  </a:lnTo>
                  <a:lnTo>
                    <a:pt x="0" y="176"/>
                  </a:lnTo>
                  <a:lnTo>
                    <a:pt x="2" y="157"/>
                  </a:lnTo>
                  <a:lnTo>
                    <a:pt x="4" y="138"/>
                  </a:lnTo>
                  <a:lnTo>
                    <a:pt x="14" y="128"/>
                  </a:lnTo>
                  <a:lnTo>
                    <a:pt x="24" y="119"/>
                  </a:lnTo>
                  <a:lnTo>
                    <a:pt x="35" y="110"/>
                  </a:lnTo>
                  <a:lnTo>
                    <a:pt x="46" y="101"/>
                  </a:lnTo>
                  <a:lnTo>
                    <a:pt x="57" y="93"/>
                  </a:lnTo>
                  <a:lnTo>
                    <a:pt x="68" y="85"/>
                  </a:lnTo>
                  <a:lnTo>
                    <a:pt x="79" y="77"/>
                  </a:lnTo>
                  <a:lnTo>
                    <a:pt x="91" y="70"/>
                  </a:lnTo>
                  <a:lnTo>
                    <a:pt x="102" y="62"/>
                  </a:lnTo>
                  <a:lnTo>
                    <a:pt x="113" y="55"/>
                  </a:lnTo>
                  <a:lnTo>
                    <a:pt x="124" y="47"/>
                  </a:lnTo>
                  <a:lnTo>
                    <a:pt x="135" y="38"/>
                  </a:lnTo>
                  <a:lnTo>
                    <a:pt x="145" y="30"/>
                  </a:lnTo>
                  <a:lnTo>
                    <a:pt x="155" y="21"/>
                  </a:lnTo>
                  <a:lnTo>
                    <a:pt x="164" y="11"/>
                  </a:lnTo>
                  <a:lnTo>
                    <a:pt x="174" y="0"/>
                  </a:lnTo>
                  <a:lnTo>
                    <a:pt x="177" y="24"/>
                  </a:lnTo>
                  <a:lnTo>
                    <a:pt x="178" y="49"/>
                  </a:lnTo>
                  <a:lnTo>
                    <a:pt x="180" y="75"/>
                  </a:lnTo>
                  <a:lnTo>
                    <a:pt x="184" y="98"/>
                  </a:lnTo>
                  <a:close/>
                </a:path>
              </a:pathLst>
            </a:custGeom>
            <a:solidFill>
              <a:srgbClr val="B2F2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57">
              <a:extLst>
                <a:ext uri="{FF2B5EF4-FFF2-40B4-BE49-F238E27FC236}">
                  <a16:creationId xmlns:a16="http://schemas.microsoft.com/office/drawing/2014/main" id="{700D1612-4724-43BD-9936-497665E577FF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2" y="358"/>
              <a:ext cx="6" cy="8"/>
            </a:xfrm>
            <a:custGeom>
              <a:avLst/>
              <a:gdLst>
                <a:gd name="T0" fmla="*/ 18 w 18"/>
                <a:gd name="T1" fmla="*/ 24 h 24"/>
                <a:gd name="T2" fmla="*/ 10 w 18"/>
                <a:gd name="T3" fmla="*/ 23 h 24"/>
                <a:gd name="T4" fmla="*/ 6 w 18"/>
                <a:gd name="T5" fmla="*/ 18 h 24"/>
                <a:gd name="T6" fmla="*/ 3 w 18"/>
                <a:gd name="T7" fmla="*/ 10 h 24"/>
                <a:gd name="T8" fmla="*/ 0 w 18"/>
                <a:gd name="T9" fmla="*/ 0 h 24"/>
                <a:gd name="T10" fmla="*/ 18 w 18"/>
                <a:gd name="T11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" h="24">
                  <a:moveTo>
                    <a:pt x="18" y="24"/>
                  </a:moveTo>
                  <a:lnTo>
                    <a:pt x="10" y="23"/>
                  </a:lnTo>
                  <a:lnTo>
                    <a:pt x="6" y="18"/>
                  </a:lnTo>
                  <a:lnTo>
                    <a:pt x="3" y="10"/>
                  </a:lnTo>
                  <a:lnTo>
                    <a:pt x="0" y="0"/>
                  </a:lnTo>
                  <a:lnTo>
                    <a:pt x="18" y="24"/>
                  </a:lnTo>
                  <a:close/>
                </a:path>
              </a:pathLst>
            </a:custGeom>
            <a:solidFill>
              <a:srgbClr val="E566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58">
              <a:extLst>
                <a:ext uri="{FF2B5EF4-FFF2-40B4-BE49-F238E27FC236}">
                  <a16:creationId xmlns:a16="http://schemas.microsoft.com/office/drawing/2014/main" id="{2CF661D3-7EDA-4D27-95C0-6A0BBF869893}"/>
                </a:ext>
              </a:extLst>
            </p:cNvPr>
            <p:cNvSpPr>
              <a:spLocks/>
            </p:cNvSpPr>
            <p:nvPr/>
          </p:nvSpPr>
          <p:spPr bwMode="auto">
            <a:xfrm>
              <a:off x="5217" y="360"/>
              <a:ext cx="81" cy="196"/>
            </a:xfrm>
            <a:custGeom>
              <a:avLst/>
              <a:gdLst>
                <a:gd name="T0" fmla="*/ 203 w 244"/>
                <a:gd name="T1" fmla="*/ 81 h 588"/>
                <a:gd name="T2" fmla="*/ 174 w 244"/>
                <a:gd name="T3" fmla="*/ 100 h 588"/>
                <a:gd name="T4" fmla="*/ 146 w 244"/>
                <a:gd name="T5" fmla="*/ 120 h 588"/>
                <a:gd name="T6" fmla="*/ 129 w 244"/>
                <a:gd name="T7" fmla="*/ 140 h 588"/>
                <a:gd name="T8" fmla="*/ 114 w 244"/>
                <a:gd name="T9" fmla="*/ 162 h 588"/>
                <a:gd name="T10" fmla="*/ 108 w 244"/>
                <a:gd name="T11" fmla="*/ 186 h 588"/>
                <a:gd name="T12" fmla="*/ 99 w 244"/>
                <a:gd name="T13" fmla="*/ 205 h 588"/>
                <a:gd name="T14" fmla="*/ 95 w 244"/>
                <a:gd name="T15" fmla="*/ 227 h 588"/>
                <a:gd name="T16" fmla="*/ 90 w 244"/>
                <a:gd name="T17" fmla="*/ 247 h 588"/>
                <a:gd name="T18" fmla="*/ 81 w 244"/>
                <a:gd name="T19" fmla="*/ 246 h 588"/>
                <a:gd name="T20" fmla="*/ 76 w 244"/>
                <a:gd name="T21" fmla="*/ 228 h 588"/>
                <a:gd name="T22" fmla="*/ 64 w 244"/>
                <a:gd name="T23" fmla="*/ 230 h 588"/>
                <a:gd name="T24" fmla="*/ 61 w 244"/>
                <a:gd name="T25" fmla="*/ 247 h 588"/>
                <a:gd name="T26" fmla="*/ 55 w 244"/>
                <a:gd name="T27" fmla="*/ 263 h 588"/>
                <a:gd name="T28" fmla="*/ 42 w 244"/>
                <a:gd name="T29" fmla="*/ 273 h 588"/>
                <a:gd name="T30" fmla="*/ 30 w 244"/>
                <a:gd name="T31" fmla="*/ 288 h 588"/>
                <a:gd name="T32" fmla="*/ 25 w 244"/>
                <a:gd name="T33" fmla="*/ 308 h 588"/>
                <a:gd name="T34" fmla="*/ 32 w 244"/>
                <a:gd name="T35" fmla="*/ 326 h 588"/>
                <a:gd name="T36" fmla="*/ 53 w 244"/>
                <a:gd name="T37" fmla="*/ 341 h 588"/>
                <a:gd name="T38" fmla="*/ 47 w 244"/>
                <a:gd name="T39" fmla="*/ 365 h 588"/>
                <a:gd name="T40" fmla="*/ 44 w 244"/>
                <a:gd name="T41" fmla="*/ 371 h 588"/>
                <a:gd name="T42" fmla="*/ 36 w 244"/>
                <a:gd name="T43" fmla="*/ 379 h 588"/>
                <a:gd name="T44" fmla="*/ 35 w 244"/>
                <a:gd name="T45" fmla="*/ 402 h 588"/>
                <a:gd name="T46" fmla="*/ 45 w 244"/>
                <a:gd name="T47" fmla="*/ 415 h 588"/>
                <a:gd name="T48" fmla="*/ 55 w 244"/>
                <a:gd name="T49" fmla="*/ 421 h 588"/>
                <a:gd name="T50" fmla="*/ 59 w 244"/>
                <a:gd name="T51" fmla="*/ 419 h 588"/>
                <a:gd name="T52" fmla="*/ 57 w 244"/>
                <a:gd name="T53" fmla="*/ 543 h 588"/>
                <a:gd name="T54" fmla="*/ 59 w 244"/>
                <a:gd name="T55" fmla="*/ 588 h 588"/>
                <a:gd name="T56" fmla="*/ 44 w 244"/>
                <a:gd name="T57" fmla="*/ 567 h 588"/>
                <a:gd name="T58" fmla="*/ 23 w 244"/>
                <a:gd name="T59" fmla="*/ 501 h 588"/>
                <a:gd name="T60" fmla="*/ 10 w 244"/>
                <a:gd name="T61" fmla="*/ 432 h 588"/>
                <a:gd name="T62" fmla="*/ 2 w 244"/>
                <a:gd name="T63" fmla="*/ 350 h 588"/>
                <a:gd name="T64" fmla="*/ 6 w 244"/>
                <a:gd name="T65" fmla="*/ 276 h 588"/>
                <a:gd name="T66" fmla="*/ 20 w 244"/>
                <a:gd name="T67" fmla="*/ 226 h 588"/>
                <a:gd name="T68" fmla="*/ 25 w 244"/>
                <a:gd name="T69" fmla="*/ 196 h 588"/>
                <a:gd name="T70" fmla="*/ 24 w 244"/>
                <a:gd name="T71" fmla="*/ 182 h 588"/>
                <a:gd name="T72" fmla="*/ 29 w 244"/>
                <a:gd name="T73" fmla="*/ 161 h 588"/>
                <a:gd name="T74" fmla="*/ 53 w 244"/>
                <a:gd name="T75" fmla="*/ 122 h 588"/>
                <a:gd name="T76" fmla="*/ 74 w 244"/>
                <a:gd name="T77" fmla="*/ 113 h 588"/>
                <a:gd name="T78" fmla="*/ 94 w 244"/>
                <a:gd name="T79" fmla="*/ 100 h 588"/>
                <a:gd name="T80" fmla="*/ 129 w 244"/>
                <a:gd name="T81" fmla="*/ 88 h 588"/>
                <a:gd name="T82" fmla="*/ 179 w 244"/>
                <a:gd name="T83" fmla="*/ 52 h 588"/>
                <a:gd name="T84" fmla="*/ 225 w 244"/>
                <a:gd name="T85" fmla="*/ 14 h 588"/>
                <a:gd name="T86" fmla="*/ 242 w 244"/>
                <a:gd name="T87" fmla="*/ 20 h 588"/>
                <a:gd name="T88" fmla="*/ 243 w 244"/>
                <a:gd name="T89" fmla="*/ 54 h 588"/>
                <a:gd name="T90" fmla="*/ 221 w 244"/>
                <a:gd name="T91" fmla="*/ 69 h 5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44" h="588">
                  <a:moveTo>
                    <a:pt x="221" y="69"/>
                  </a:moveTo>
                  <a:lnTo>
                    <a:pt x="211" y="75"/>
                  </a:lnTo>
                  <a:lnTo>
                    <a:pt x="203" y="81"/>
                  </a:lnTo>
                  <a:lnTo>
                    <a:pt x="193" y="87"/>
                  </a:lnTo>
                  <a:lnTo>
                    <a:pt x="184" y="93"/>
                  </a:lnTo>
                  <a:lnTo>
                    <a:pt x="174" y="100"/>
                  </a:lnTo>
                  <a:lnTo>
                    <a:pt x="165" y="106"/>
                  </a:lnTo>
                  <a:lnTo>
                    <a:pt x="155" y="113"/>
                  </a:lnTo>
                  <a:lnTo>
                    <a:pt x="146" y="120"/>
                  </a:lnTo>
                  <a:lnTo>
                    <a:pt x="140" y="126"/>
                  </a:lnTo>
                  <a:lnTo>
                    <a:pt x="134" y="133"/>
                  </a:lnTo>
                  <a:lnTo>
                    <a:pt x="129" y="140"/>
                  </a:lnTo>
                  <a:lnTo>
                    <a:pt x="123" y="147"/>
                  </a:lnTo>
                  <a:lnTo>
                    <a:pt x="118" y="155"/>
                  </a:lnTo>
                  <a:lnTo>
                    <a:pt x="114" y="162"/>
                  </a:lnTo>
                  <a:lnTo>
                    <a:pt x="112" y="171"/>
                  </a:lnTo>
                  <a:lnTo>
                    <a:pt x="110" y="180"/>
                  </a:lnTo>
                  <a:lnTo>
                    <a:pt x="108" y="186"/>
                  </a:lnTo>
                  <a:lnTo>
                    <a:pt x="104" y="193"/>
                  </a:lnTo>
                  <a:lnTo>
                    <a:pt x="101" y="199"/>
                  </a:lnTo>
                  <a:lnTo>
                    <a:pt x="99" y="205"/>
                  </a:lnTo>
                  <a:lnTo>
                    <a:pt x="99" y="213"/>
                  </a:lnTo>
                  <a:lnTo>
                    <a:pt x="97" y="220"/>
                  </a:lnTo>
                  <a:lnTo>
                    <a:pt x="95" y="227"/>
                  </a:lnTo>
                  <a:lnTo>
                    <a:pt x="94" y="235"/>
                  </a:lnTo>
                  <a:lnTo>
                    <a:pt x="90" y="239"/>
                  </a:lnTo>
                  <a:lnTo>
                    <a:pt x="90" y="247"/>
                  </a:lnTo>
                  <a:lnTo>
                    <a:pt x="89" y="253"/>
                  </a:lnTo>
                  <a:lnTo>
                    <a:pt x="81" y="253"/>
                  </a:lnTo>
                  <a:lnTo>
                    <a:pt x="81" y="246"/>
                  </a:lnTo>
                  <a:lnTo>
                    <a:pt x="81" y="239"/>
                  </a:lnTo>
                  <a:lnTo>
                    <a:pt x="80" y="234"/>
                  </a:lnTo>
                  <a:lnTo>
                    <a:pt x="76" y="228"/>
                  </a:lnTo>
                  <a:lnTo>
                    <a:pt x="72" y="228"/>
                  </a:lnTo>
                  <a:lnTo>
                    <a:pt x="67" y="228"/>
                  </a:lnTo>
                  <a:lnTo>
                    <a:pt x="64" y="230"/>
                  </a:lnTo>
                  <a:lnTo>
                    <a:pt x="63" y="235"/>
                  </a:lnTo>
                  <a:lnTo>
                    <a:pt x="62" y="241"/>
                  </a:lnTo>
                  <a:lnTo>
                    <a:pt x="61" y="247"/>
                  </a:lnTo>
                  <a:lnTo>
                    <a:pt x="60" y="254"/>
                  </a:lnTo>
                  <a:lnTo>
                    <a:pt x="59" y="261"/>
                  </a:lnTo>
                  <a:lnTo>
                    <a:pt x="55" y="263"/>
                  </a:lnTo>
                  <a:lnTo>
                    <a:pt x="49" y="267"/>
                  </a:lnTo>
                  <a:lnTo>
                    <a:pt x="45" y="270"/>
                  </a:lnTo>
                  <a:lnTo>
                    <a:pt x="42" y="273"/>
                  </a:lnTo>
                  <a:lnTo>
                    <a:pt x="38" y="278"/>
                  </a:lnTo>
                  <a:lnTo>
                    <a:pt x="33" y="284"/>
                  </a:lnTo>
                  <a:lnTo>
                    <a:pt x="30" y="288"/>
                  </a:lnTo>
                  <a:lnTo>
                    <a:pt x="27" y="294"/>
                  </a:lnTo>
                  <a:lnTo>
                    <a:pt x="26" y="301"/>
                  </a:lnTo>
                  <a:lnTo>
                    <a:pt x="25" y="308"/>
                  </a:lnTo>
                  <a:lnTo>
                    <a:pt x="25" y="314"/>
                  </a:lnTo>
                  <a:lnTo>
                    <a:pt x="25" y="321"/>
                  </a:lnTo>
                  <a:lnTo>
                    <a:pt x="32" y="326"/>
                  </a:lnTo>
                  <a:lnTo>
                    <a:pt x="37" y="334"/>
                  </a:lnTo>
                  <a:lnTo>
                    <a:pt x="42" y="341"/>
                  </a:lnTo>
                  <a:lnTo>
                    <a:pt x="53" y="341"/>
                  </a:lnTo>
                  <a:lnTo>
                    <a:pt x="53" y="349"/>
                  </a:lnTo>
                  <a:lnTo>
                    <a:pt x="50" y="357"/>
                  </a:lnTo>
                  <a:lnTo>
                    <a:pt x="47" y="365"/>
                  </a:lnTo>
                  <a:lnTo>
                    <a:pt x="48" y="374"/>
                  </a:lnTo>
                  <a:lnTo>
                    <a:pt x="46" y="371"/>
                  </a:lnTo>
                  <a:lnTo>
                    <a:pt x="44" y="371"/>
                  </a:lnTo>
                  <a:lnTo>
                    <a:pt x="41" y="371"/>
                  </a:lnTo>
                  <a:lnTo>
                    <a:pt x="38" y="371"/>
                  </a:lnTo>
                  <a:lnTo>
                    <a:pt x="36" y="379"/>
                  </a:lnTo>
                  <a:lnTo>
                    <a:pt x="31" y="386"/>
                  </a:lnTo>
                  <a:lnTo>
                    <a:pt x="29" y="394"/>
                  </a:lnTo>
                  <a:lnTo>
                    <a:pt x="35" y="402"/>
                  </a:lnTo>
                  <a:lnTo>
                    <a:pt x="47" y="402"/>
                  </a:lnTo>
                  <a:lnTo>
                    <a:pt x="45" y="408"/>
                  </a:lnTo>
                  <a:lnTo>
                    <a:pt x="45" y="415"/>
                  </a:lnTo>
                  <a:lnTo>
                    <a:pt x="48" y="419"/>
                  </a:lnTo>
                  <a:lnTo>
                    <a:pt x="53" y="421"/>
                  </a:lnTo>
                  <a:lnTo>
                    <a:pt x="55" y="421"/>
                  </a:lnTo>
                  <a:lnTo>
                    <a:pt x="56" y="421"/>
                  </a:lnTo>
                  <a:lnTo>
                    <a:pt x="58" y="421"/>
                  </a:lnTo>
                  <a:lnTo>
                    <a:pt x="59" y="419"/>
                  </a:lnTo>
                  <a:lnTo>
                    <a:pt x="58" y="458"/>
                  </a:lnTo>
                  <a:lnTo>
                    <a:pt x="57" y="499"/>
                  </a:lnTo>
                  <a:lnTo>
                    <a:pt x="57" y="543"/>
                  </a:lnTo>
                  <a:lnTo>
                    <a:pt x="63" y="587"/>
                  </a:lnTo>
                  <a:lnTo>
                    <a:pt x="61" y="588"/>
                  </a:lnTo>
                  <a:lnTo>
                    <a:pt x="59" y="588"/>
                  </a:lnTo>
                  <a:lnTo>
                    <a:pt x="57" y="588"/>
                  </a:lnTo>
                  <a:lnTo>
                    <a:pt x="55" y="588"/>
                  </a:lnTo>
                  <a:lnTo>
                    <a:pt x="44" y="567"/>
                  </a:lnTo>
                  <a:lnTo>
                    <a:pt x="36" y="546"/>
                  </a:lnTo>
                  <a:lnTo>
                    <a:pt x="28" y="524"/>
                  </a:lnTo>
                  <a:lnTo>
                    <a:pt x="23" y="501"/>
                  </a:lnTo>
                  <a:lnTo>
                    <a:pt x="18" y="478"/>
                  </a:lnTo>
                  <a:lnTo>
                    <a:pt x="13" y="456"/>
                  </a:lnTo>
                  <a:lnTo>
                    <a:pt x="10" y="432"/>
                  </a:lnTo>
                  <a:lnTo>
                    <a:pt x="7" y="408"/>
                  </a:lnTo>
                  <a:lnTo>
                    <a:pt x="5" y="379"/>
                  </a:lnTo>
                  <a:lnTo>
                    <a:pt x="2" y="350"/>
                  </a:lnTo>
                  <a:lnTo>
                    <a:pt x="0" y="321"/>
                  </a:lnTo>
                  <a:lnTo>
                    <a:pt x="2" y="292"/>
                  </a:lnTo>
                  <a:lnTo>
                    <a:pt x="6" y="276"/>
                  </a:lnTo>
                  <a:lnTo>
                    <a:pt x="9" y="259"/>
                  </a:lnTo>
                  <a:lnTo>
                    <a:pt x="12" y="241"/>
                  </a:lnTo>
                  <a:lnTo>
                    <a:pt x="20" y="226"/>
                  </a:lnTo>
                  <a:lnTo>
                    <a:pt x="20" y="214"/>
                  </a:lnTo>
                  <a:lnTo>
                    <a:pt x="22" y="205"/>
                  </a:lnTo>
                  <a:lnTo>
                    <a:pt x="25" y="196"/>
                  </a:lnTo>
                  <a:lnTo>
                    <a:pt x="27" y="186"/>
                  </a:lnTo>
                  <a:lnTo>
                    <a:pt x="24" y="185"/>
                  </a:lnTo>
                  <a:lnTo>
                    <a:pt x="24" y="182"/>
                  </a:lnTo>
                  <a:lnTo>
                    <a:pt x="25" y="179"/>
                  </a:lnTo>
                  <a:lnTo>
                    <a:pt x="25" y="177"/>
                  </a:lnTo>
                  <a:lnTo>
                    <a:pt x="29" y="161"/>
                  </a:lnTo>
                  <a:lnTo>
                    <a:pt x="32" y="145"/>
                  </a:lnTo>
                  <a:lnTo>
                    <a:pt x="39" y="131"/>
                  </a:lnTo>
                  <a:lnTo>
                    <a:pt x="53" y="122"/>
                  </a:lnTo>
                  <a:lnTo>
                    <a:pt x="60" y="120"/>
                  </a:lnTo>
                  <a:lnTo>
                    <a:pt x="67" y="117"/>
                  </a:lnTo>
                  <a:lnTo>
                    <a:pt x="74" y="113"/>
                  </a:lnTo>
                  <a:lnTo>
                    <a:pt x="80" y="108"/>
                  </a:lnTo>
                  <a:lnTo>
                    <a:pt x="87" y="104"/>
                  </a:lnTo>
                  <a:lnTo>
                    <a:pt x="94" y="100"/>
                  </a:lnTo>
                  <a:lnTo>
                    <a:pt x="101" y="98"/>
                  </a:lnTo>
                  <a:lnTo>
                    <a:pt x="110" y="98"/>
                  </a:lnTo>
                  <a:lnTo>
                    <a:pt x="129" y="88"/>
                  </a:lnTo>
                  <a:lnTo>
                    <a:pt x="146" y="76"/>
                  </a:lnTo>
                  <a:lnTo>
                    <a:pt x="163" y="65"/>
                  </a:lnTo>
                  <a:lnTo>
                    <a:pt x="179" y="52"/>
                  </a:lnTo>
                  <a:lnTo>
                    <a:pt x="194" y="41"/>
                  </a:lnTo>
                  <a:lnTo>
                    <a:pt x="210" y="27"/>
                  </a:lnTo>
                  <a:lnTo>
                    <a:pt x="225" y="14"/>
                  </a:lnTo>
                  <a:lnTo>
                    <a:pt x="241" y="0"/>
                  </a:lnTo>
                  <a:lnTo>
                    <a:pt x="241" y="9"/>
                  </a:lnTo>
                  <a:lnTo>
                    <a:pt x="242" y="20"/>
                  </a:lnTo>
                  <a:lnTo>
                    <a:pt x="243" y="32"/>
                  </a:lnTo>
                  <a:lnTo>
                    <a:pt x="244" y="43"/>
                  </a:lnTo>
                  <a:lnTo>
                    <a:pt x="243" y="54"/>
                  </a:lnTo>
                  <a:lnTo>
                    <a:pt x="240" y="62"/>
                  </a:lnTo>
                  <a:lnTo>
                    <a:pt x="233" y="67"/>
                  </a:lnTo>
                  <a:lnTo>
                    <a:pt x="221" y="69"/>
                  </a:lnTo>
                  <a:close/>
                </a:path>
              </a:pathLst>
            </a:custGeom>
            <a:solidFill>
              <a:srgbClr val="B2F2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59">
              <a:extLst>
                <a:ext uri="{FF2B5EF4-FFF2-40B4-BE49-F238E27FC236}">
                  <a16:creationId xmlns:a16="http://schemas.microsoft.com/office/drawing/2014/main" id="{A0320BAB-2AEF-4E4F-9C38-324FCB034886}"/>
                </a:ext>
              </a:extLst>
            </p:cNvPr>
            <p:cNvSpPr>
              <a:spLocks/>
            </p:cNvSpPr>
            <p:nvPr/>
          </p:nvSpPr>
          <p:spPr bwMode="auto">
            <a:xfrm>
              <a:off x="5239" y="360"/>
              <a:ext cx="118" cy="194"/>
            </a:xfrm>
            <a:custGeom>
              <a:avLst/>
              <a:gdLst>
                <a:gd name="T0" fmla="*/ 346 w 353"/>
                <a:gd name="T1" fmla="*/ 14 h 581"/>
                <a:gd name="T2" fmla="*/ 337 w 353"/>
                <a:gd name="T3" fmla="*/ 43 h 581"/>
                <a:gd name="T4" fmla="*/ 318 w 353"/>
                <a:gd name="T5" fmla="*/ 62 h 581"/>
                <a:gd name="T6" fmla="*/ 293 w 353"/>
                <a:gd name="T7" fmla="*/ 73 h 581"/>
                <a:gd name="T8" fmla="*/ 266 w 353"/>
                <a:gd name="T9" fmla="*/ 84 h 581"/>
                <a:gd name="T10" fmla="*/ 240 w 353"/>
                <a:gd name="T11" fmla="*/ 96 h 581"/>
                <a:gd name="T12" fmla="*/ 214 w 353"/>
                <a:gd name="T13" fmla="*/ 109 h 581"/>
                <a:gd name="T14" fmla="*/ 190 w 353"/>
                <a:gd name="T15" fmla="*/ 123 h 581"/>
                <a:gd name="T16" fmla="*/ 164 w 353"/>
                <a:gd name="T17" fmla="*/ 138 h 581"/>
                <a:gd name="T18" fmla="*/ 140 w 353"/>
                <a:gd name="T19" fmla="*/ 154 h 581"/>
                <a:gd name="T20" fmla="*/ 121 w 353"/>
                <a:gd name="T21" fmla="*/ 172 h 581"/>
                <a:gd name="T22" fmla="*/ 108 w 353"/>
                <a:gd name="T23" fmla="*/ 196 h 581"/>
                <a:gd name="T24" fmla="*/ 98 w 353"/>
                <a:gd name="T25" fmla="*/ 222 h 581"/>
                <a:gd name="T26" fmla="*/ 87 w 353"/>
                <a:gd name="T27" fmla="*/ 247 h 581"/>
                <a:gd name="T28" fmla="*/ 79 w 353"/>
                <a:gd name="T29" fmla="*/ 266 h 581"/>
                <a:gd name="T30" fmla="*/ 74 w 353"/>
                <a:gd name="T31" fmla="*/ 277 h 581"/>
                <a:gd name="T32" fmla="*/ 69 w 353"/>
                <a:gd name="T33" fmla="*/ 276 h 581"/>
                <a:gd name="T34" fmla="*/ 72 w 353"/>
                <a:gd name="T35" fmla="*/ 263 h 581"/>
                <a:gd name="T36" fmla="*/ 53 w 353"/>
                <a:gd name="T37" fmla="*/ 270 h 581"/>
                <a:gd name="T38" fmla="*/ 50 w 353"/>
                <a:gd name="T39" fmla="*/ 291 h 581"/>
                <a:gd name="T40" fmla="*/ 36 w 353"/>
                <a:gd name="T41" fmla="*/ 308 h 581"/>
                <a:gd name="T42" fmla="*/ 25 w 353"/>
                <a:gd name="T43" fmla="*/ 325 h 581"/>
                <a:gd name="T44" fmla="*/ 24 w 353"/>
                <a:gd name="T45" fmla="*/ 349 h 581"/>
                <a:gd name="T46" fmla="*/ 38 w 353"/>
                <a:gd name="T47" fmla="*/ 378 h 581"/>
                <a:gd name="T48" fmla="*/ 32 w 353"/>
                <a:gd name="T49" fmla="*/ 373 h 581"/>
                <a:gd name="T50" fmla="*/ 24 w 353"/>
                <a:gd name="T51" fmla="*/ 370 h 581"/>
                <a:gd name="T52" fmla="*/ 18 w 353"/>
                <a:gd name="T53" fmla="*/ 377 h 581"/>
                <a:gd name="T54" fmla="*/ 13 w 353"/>
                <a:gd name="T55" fmla="*/ 384 h 581"/>
                <a:gd name="T56" fmla="*/ 17 w 353"/>
                <a:gd name="T57" fmla="*/ 393 h 581"/>
                <a:gd name="T58" fmla="*/ 24 w 353"/>
                <a:gd name="T59" fmla="*/ 399 h 581"/>
                <a:gd name="T60" fmla="*/ 33 w 353"/>
                <a:gd name="T61" fmla="*/ 403 h 581"/>
                <a:gd name="T62" fmla="*/ 33 w 353"/>
                <a:gd name="T63" fmla="*/ 413 h 581"/>
                <a:gd name="T64" fmla="*/ 43 w 353"/>
                <a:gd name="T65" fmla="*/ 413 h 581"/>
                <a:gd name="T66" fmla="*/ 34 w 353"/>
                <a:gd name="T67" fmla="*/ 495 h 581"/>
                <a:gd name="T68" fmla="*/ 31 w 353"/>
                <a:gd name="T69" fmla="*/ 571 h 581"/>
                <a:gd name="T70" fmla="*/ 1 w 353"/>
                <a:gd name="T71" fmla="*/ 545 h 581"/>
                <a:gd name="T72" fmla="*/ 1 w 353"/>
                <a:gd name="T73" fmla="*/ 472 h 581"/>
                <a:gd name="T74" fmla="*/ 5 w 353"/>
                <a:gd name="T75" fmla="*/ 405 h 581"/>
                <a:gd name="T76" fmla="*/ 13 w 353"/>
                <a:gd name="T77" fmla="*/ 344 h 581"/>
                <a:gd name="T78" fmla="*/ 23 w 353"/>
                <a:gd name="T79" fmla="*/ 295 h 581"/>
                <a:gd name="T80" fmla="*/ 31 w 353"/>
                <a:gd name="T81" fmla="*/ 255 h 581"/>
                <a:gd name="T82" fmla="*/ 41 w 353"/>
                <a:gd name="T83" fmla="*/ 217 h 581"/>
                <a:gd name="T84" fmla="*/ 52 w 353"/>
                <a:gd name="T85" fmla="*/ 178 h 581"/>
                <a:gd name="T86" fmla="*/ 71 w 353"/>
                <a:gd name="T87" fmla="*/ 143 h 581"/>
                <a:gd name="T88" fmla="*/ 97 w 353"/>
                <a:gd name="T89" fmla="*/ 117 h 581"/>
                <a:gd name="T90" fmla="*/ 126 w 353"/>
                <a:gd name="T91" fmla="*/ 97 h 581"/>
                <a:gd name="T92" fmla="*/ 157 w 353"/>
                <a:gd name="T93" fmla="*/ 79 h 581"/>
                <a:gd name="T94" fmla="*/ 182 w 353"/>
                <a:gd name="T95" fmla="*/ 64 h 581"/>
                <a:gd name="T96" fmla="*/ 200 w 353"/>
                <a:gd name="T97" fmla="*/ 55 h 581"/>
                <a:gd name="T98" fmla="*/ 218 w 353"/>
                <a:gd name="T99" fmla="*/ 47 h 581"/>
                <a:gd name="T100" fmla="*/ 238 w 353"/>
                <a:gd name="T101" fmla="*/ 40 h 581"/>
                <a:gd name="T102" fmla="*/ 260 w 353"/>
                <a:gd name="T103" fmla="*/ 32 h 581"/>
                <a:gd name="T104" fmla="*/ 286 w 353"/>
                <a:gd name="T105" fmla="*/ 22 h 581"/>
                <a:gd name="T106" fmla="*/ 313 w 353"/>
                <a:gd name="T107" fmla="*/ 12 h 581"/>
                <a:gd name="T108" fmla="*/ 339 w 353"/>
                <a:gd name="T109" fmla="*/ 4 h 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53" h="581">
                  <a:moveTo>
                    <a:pt x="353" y="0"/>
                  </a:moveTo>
                  <a:lnTo>
                    <a:pt x="346" y="14"/>
                  </a:lnTo>
                  <a:lnTo>
                    <a:pt x="341" y="29"/>
                  </a:lnTo>
                  <a:lnTo>
                    <a:pt x="337" y="43"/>
                  </a:lnTo>
                  <a:lnTo>
                    <a:pt x="332" y="57"/>
                  </a:lnTo>
                  <a:lnTo>
                    <a:pt x="318" y="62"/>
                  </a:lnTo>
                  <a:lnTo>
                    <a:pt x="305" y="67"/>
                  </a:lnTo>
                  <a:lnTo>
                    <a:pt x="293" y="73"/>
                  </a:lnTo>
                  <a:lnTo>
                    <a:pt x="279" y="79"/>
                  </a:lnTo>
                  <a:lnTo>
                    <a:pt x="266" y="84"/>
                  </a:lnTo>
                  <a:lnTo>
                    <a:pt x="253" y="90"/>
                  </a:lnTo>
                  <a:lnTo>
                    <a:pt x="240" y="96"/>
                  </a:lnTo>
                  <a:lnTo>
                    <a:pt x="227" y="103"/>
                  </a:lnTo>
                  <a:lnTo>
                    <a:pt x="214" y="109"/>
                  </a:lnTo>
                  <a:lnTo>
                    <a:pt x="202" y="116"/>
                  </a:lnTo>
                  <a:lnTo>
                    <a:pt x="190" y="123"/>
                  </a:lnTo>
                  <a:lnTo>
                    <a:pt x="177" y="130"/>
                  </a:lnTo>
                  <a:lnTo>
                    <a:pt x="164" y="138"/>
                  </a:lnTo>
                  <a:lnTo>
                    <a:pt x="153" y="146"/>
                  </a:lnTo>
                  <a:lnTo>
                    <a:pt x="140" y="154"/>
                  </a:lnTo>
                  <a:lnTo>
                    <a:pt x="128" y="162"/>
                  </a:lnTo>
                  <a:lnTo>
                    <a:pt x="121" y="172"/>
                  </a:lnTo>
                  <a:lnTo>
                    <a:pt x="115" y="184"/>
                  </a:lnTo>
                  <a:lnTo>
                    <a:pt x="108" y="196"/>
                  </a:lnTo>
                  <a:lnTo>
                    <a:pt x="103" y="209"/>
                  </a:lnTo>
                  <a:lnTo>
                    <a:pt x="98" y="222"/>
                  </a:lnTo>
                  <a:lnTo>
                    <a:pt x="92" y="235"/>
                  </a:lnTo>
                  <a:lnTo>
                    <a:pt x="87" y="247"/>
                  </a:lnTo>
                  <a:lnTo>
                    <a:pt x="80" y="260"/>
                  </a:lnTo>
                  <a:lnTo>
                    <a:pt x="79" y="266"/>
                  </a:lnTo>
                  <a:lnTo>
                    <a:pt x="77" y="271"/>
                  </a:lnTo>
                  <a:lnTo>
                    <a:pt x="74" y="277"/>
                  </a:lnTo>
                  <a:lnTo>
                    <a:pt x="71" y="282"/>
                  </a:lnTo>
                  <a:lnTo>
                    <a:pt x="69" y="276"/>
                  </a:lnTo>
                  <a:lnTo>
                    <a:pt x="71" y="269"/>
                  </a:lnTo>
                  <a:lnTo>
                    <a:pt x="72" y="263"/>
                  </a:lnTo>
                  <a:lnTo>
                    <a:pt x="67" y="260"/>
                  </a:lnTo>
                  <a:lnTo>
                    <a:pt x="53" y="270"/>
                  </a:lnTo>
                  <a:lnTo>
                    <a:pt x="53" y="282"/>
                  </a:lnTo>
                  <a:lnTo>
                    <a:pt x="50" y="291"/>
                  </a:lnTo>
                  <a:lnTo>
                    <a:pt x="44" y="300"/>
                  </a:lnTo>
                  <a:lnTo>
                    <a:pt x="36" y="308"/>
                  </a:lnTo>
                  <a:lnTo>
                    <a:pt x="30" y="316"/>
                  </a:lnTo>
                  <a:lnTo>
                    <a:pt x="25" y="325"/>
                  </a:lnTo>
                  <a:lnTo>
                    <a:pt x="21" y="336"/>
                  </a:lnTo>
                  <a:lnTo>
                    <a:pt x="24" y="349"/>
                  </a:lnTo>
                  <a:lnTo>
                    <a:pt x="44" y="357"/>
                  </a:lnTo>
                  <a:lnTo>
                    <a:pt x="38" y="378"/>
                  </a:lnTo>
                  <a:lnTo>
                    <a:pt x="35" y="376"/>
                  </a:lnTo>
                  <a:lnTo>
                    <a:pt x="32" y="373"/>
                  </a:lnTo>
                  <a:lnTo>
                    <a:pt x="28" y="370"/>
                  </a:lnTo>
                  <a:lnTo>
                    <a:pt x="24" y="370"/>
                  </a:lnTo>
                  <a:lnTo>
                    <a:pt x="20" y="374"/>
                  </a:lnTo>
                  <a:lnTo>
                    <a:pt x="18" y="377"/>
                  </a:lnTo>
                  <a:lnTo>
                    <a:pt x="16" y="381"/>
                  </a:lnTo>
                  <a:lnTo>
                    <a:pt x="13" y="384"/>
                  </a:lnTo>
                  <a:lnTo>
                    <a:pt x="16" y="389"/>
                  </a:lnTo>
                  <a:lnTo>
                    <a:pt x="17" y="393"/>
                  </a:lnTo>
                  <a:lnTo>
                    <a:pt x="19" y="397"/>
                  </a:lnTo>
                  <a:lnTo>
                    <a:pt x="24" y="399"/>
                  </a:lnTo>
                  <a:lnTo>
                    <a:pt x="35" y="399"/>
                  </a:lnTo>
                  <a:lnTo>
                    <a:pt x="33" y="403"/>
                  </a:lnTo>
                  <a:lnTo>
                    <a:pt x="33" y="408"/>
                  </a:lnTo>
                  <a:lnTo>
                    <a:pt x="33" y="413"/>
                  </a:lnTo>
                  <a:lnTo>
                    <a:pt x="35" y="417"/>
                  </a:lnTo>
                  <a:lnTo>
                    <a:pt x="43" y="413"/>
                  </a:lnTo>
                  <a:lnTo>
                    <a:pt x="38" y="454"/>
                  </a:lnTo>
                  <a:lnTo>
                    <a:pt x="34" y="495"/>
                  </a:lnTo>
                  <a:lnTo>
                    <a:pt x="32" y="534"/>
                  </a:lnTo>
                  <a:lnTo>
                    <a:pt x="31" y="571"/>
                  </a:lnTo>
                  <a:lnTo>
                    <a:pt x="5" y="581"/>
                  </a:lnTo>
                  <a:lnTo>
                    <a:pt x="1" y="545"/>
                  </a:lnTo>
                  <a:lnTo>
                    <a:pt x="0" y="508"/>
                  </a:lnTo>
                  <a:lnTo>
                    <a:pt x="1" y="472"/>
                  </a:lnTo>
                  <a:lnTo>
                    <a:pt x="1" y="434"/>
                  </a:lnTo>
                  <a:lnTo>
                    <a:pt x="5" y="405"/>
                  </a:lnTo>
                  <a:lnTo>
                    <a:pt x="9" y="374"/>
                  </a:lnTo>
                  <a:lnTo>
                    <a:pt x="13" y="344"/>
                  </a:lnTo>
                  <a:lnTo>
                    <a:pt x="18" y="315"/>
                  </a:lnTo>
                  <a:lnTo>
                    <a:pt x="23" y="295"/>
                  </a:lnTo>
                  <a:lnTo>
                    <a:pt x="27" y="276"/>
                  </a:lnTo>
                  <a:lnTo>
                    <a:pt x="31" y="255"/>
                  </a:lnTo>
                  <a:lnTo>
                    <a:pt x="35" y="236"/>
                  </a:lnTo>
                  <a:lnTo>
                    <a:pt x="41" y="217"/>
                  </a:lnTo>
                  <a:lnTo>
                    <a:pt x="46" y="197"/>
                  </a:lnTo>
                  <a:lnTo>
                    <a:pt x="52" y="178"/>
                  </a:lnTo>
                  <a:lnTo>
                    <a:pt x="60" y="160"/>
                  </a:lnTo>
                  <a:lnTo>
                    <a:pt x="71" y="143"/>
                  </a:lnTo>
                  <a:lnTo>
                    <a:pt x="83" y="129"/>
                  </a:lnTo>
                  <a:lnTo>
                    <a:pt x="97" y="117"/>
                  </a:lnTo>
                  <a:lnTo>
                    <a:pt x="111" y="106"/>
                  </a:lnTo>
                  <a:lnTo>
                    <a:pt x="126" y="97"/>
                  </a:lnTo>
                  <a:lnTo>
                    <a:pt x="141" y="88"/>
                  </a:lnTo>
                  <a:lnTo>
                    <a:pt x="157" y="79"/>
                  </a:lnTo>
                  <a:lnTo>
                    <a:pt x="173" y="68"/>
                  </a:lnTo>
                  <a:lnTo>
                    <a:pt x="182" y="64"/>
                  </a:lnTo>
                  <a:lnTo>
                    <a:pt x="191" y="59"/>
                  </a:lnTo>
                  <a:lnTo>
                    <a:pt x="200" y="55"/>
                  </a:lnTo>
                  <a:lnTo>
                    <a:pt x="209" y="51"/>
                  </a:lnTo>
                  <a:lnTo>
                    <a:pt x="218" y="47"/>
                  </a:lnTo>
                  <a:lnTo>
                    <a:pt x="228" y="43"/>
                  </a:lnTo>
                  <a:lnTo>
                    <a:pt x="238" y="40"/>
                  </a:lnTo>
                  <a:lnTo>
                    <a:pt x="247" y="38"/>
                  </a:lnTo>
                  <a:lnTo>
                    <a:pt x="260" y="32"/>
                  </a:lnTo>
                  <a:lnTo>
                    <a:pt x="274" y="27"/>
                  </a:lnTo>
                  <a:lnTo>
                    <a:pt x="286" y="22"/>
                  </a:lnTo>
                  <a:lnTo>
                    <a:pt x="299" y="17"/>
                  </a:lnTo>
                  <a:lnTo>
                    <a:pt x="313" y="12"/>
                  </a:lnTo>
                  <a:lnTo>
                    <a:pt x="325" y="7"/>
                  </a:lnTo>
                  <a:lnTo>
                    <a:pt x="339" y="4"/>
                  </a:lnTo>
                  <a:lnTo>
                    <a:pt x="353" y="0"/>
                  </a:lnTo>
                  <a:close/>
                </a:path>
              </a:pathLst>
            </a:custGeom>
            <a:solidFill>
              <a:srgbClr val="8CF2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0">
              <a:extLst>
                <a:ext uri="{FF2B5EF4-FFF2-40B4-BE49-F238E27FC236}">
                  <a16:creationId xmlns:a16="http://schemas.microsoft.com/office/drawing/2014/main" id="{BECA15CC-B8F1-4714-8AF2-3FEB6667D6CF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5" y="362"/>
              <a:ext cx="64" cy="145"/>
            </a:xfrm>
            <a:custGeom>
              <a:avLst/>
              <a:gdLst>
                <a:gd name="T0" fmla="*/ 191 w 191"/>
                <a:gd name="T1" fmla="*/ 9 h 434"/>
                <a:gd name="T2" fmla="*/ 184 w 191"/>
                <a:gd name="T3" fmla="*/ 16 h 434"/>
                <a:gd name="T4" fmla="*/ 178 w 191"/>
                <a:gd name="T5" fmla="*/ 21 h 434"/>
                <a:gd name="T6" fmla="*/ 171 w 191"/>
                <a:gd name="T7" fmla="*/ 27 h 434"/>
                <a:gd name="T8" fmla="*/ 166 w 191"/>
                <a:gd name="T9" fmla="*/ 33 h 434"/>
                <a:gd name="T10" fmla="*/ 160 w 191"/>
                <a:gd name="T11" fmla="*/ 37 h 434"/>
                <a:gd name="T12" fmla="*/ 153 w 191"/>
                <a:gd name="T13" fmla="*/ 42 h 434"/>
                <a:gd name="T14" fmla="*/ 146 w 191"/>
                <a:gd name="T15" fmla="*/ 47 h 434"/>
                <a:gd name="T16" fmla="*/ 139 w 191"/>
                <a:gd name="T17" fmla="*/ 51 h 434"/>
                <a:gd name="T18" fmla="*/ 130 w 191"/>
                <a:gd name="T19" fmla="*/ 61 h 434"/>
                <a:gd name="T20" fmla="*/ 120 w 191"/>
                <a:gd name="T21" fmla="*/ 70 h 434"/>
                <a:gd name="T22" fmla="*/ 109 w 191"/>
                <a:gd name="T23" fmla="*/ 80 h 434"/>
                <a:gd name="T24" fmla="*/ 98 w 191"/>
                <a:gd name="T25" fmla="*/ 89 h 434"/>
                <a:gd name="T26" fmla="*/ 88 w 191"/>
                <a:gd name="T27" fmla="*/ 98 h 434"/>
                <a:gd name="T28" fmla="*/ 77 w 191"/>
                <a:gd name="T29" fmla="*/ 107 h 434"/>
                <a:gd name="T30" fmla="*/ 69 w 191"/>
                <a:gd name="T31" fmla="*/ 118 h 434"/>
                <a:gd name="T32" fmla="*/ 62 w 191"/>
                <a:gd name="T33" fmla="*/ 130 h 434"/>
                <a:gd name="T34" fmla="*/ 60 w 191"/>
                <a:gd name="T35" fmla="*/ 165 h 434"/>
                <a:gd name="T36" fmla="*/ 60 w 191"/>
                <a:gd name="T37" fmla="*/ 200 h 434"/>
                <a:gd name="T38" fmla="*/ 63 w 191"/>
                <a:gd name="T39" fmla="*/ 233 h 434"/>
                <a:gd name="T40" fmla="*/ 69 w 191"/>
                <a:gd name="T41" fmla="*/ 266 h 434"/>
                <a:gd name="T42" fmla="*/ 75 w 191"/>
                <a:gd name="T43" fmla="*/ 299 h 434"/>
                <a:gd name="T44" fmla="*/ 80 w 191"/>
                <a:gd name="T45" fmla="*/ 331 h 434"/>
                <a:gd name="T46" fmla="*/ 87 w 191"/>
                <a:gd name="T47" fmla="*/ 364 h 434"/>
                <a:gd name="T48" fmla="*/ 91 w 191"/>
                <a:gd name="T49" fmla="*/ 397 h 434"/>
                <a:gd name="T50" fmla="*/ 104 w 191"/>
                <a:gd name="T51" fmla="*/ 434 h 434"/>
                <a:gd name="T52" fmla="*/ 91 w 191"/>
                <a:gd name="T53" fmla="*/ 428 h 434"/>
                <a:gd name="T54" fmla="*/ 83 w 191"/>
                <a:gd name="T55" fmla="*/ 420 h 434"/>
                <a:gd name="T56" fmla="*/ 78 w 191"/>
                <a:gd name="T57" fmla="*/ 409 h 434"/>
                <a:gd name="T58" fmla="*/ 76 w 191"/>
                <a:gd name="T59" fmla="*/ 397 h 434"/>
                <a:gd name="T60" fmla="*/ 75 w 191"/>
                <a:gd name="T61" fmla="*/ 384 h 434"/>
                <a:gd name="T62" fmla="*/ 75 w 191"/>
                <a:gd name="T63" fmla="*/ 370 h 434"/>
                <a:gd name="T64" fmla="*/ 74 w 191"/>
                <a:gd name="T65" fmla="*/ 358 h 434"/>
                <a:gd name="T66" fmla="*/ 72 w 191"/>
                <a:gd name="T67" fmla="*/ 345 h 434"/>
                <a:gd name="T68" fmla="*/ 67 w 191"/>
                <a:gd name="T69" fmla="*/ 322 h 434"/>
                <a:gd name="T70" fmla="*/ 60 w 191"/>
                <a:gd name="T71" fmla="*/ 299 h 434"/>
                <a:gd name="T72" fmla="*/ 53 w 191"/>
                <a:gd name="T73" fmla="*/ 278 h 434"/>
                <a:gd name="T74" fmla="*/ 43 w 191"/>
                <a:gd name="T75" fmla="*/ 257 h 434"/>
                <a:gd name="T76" fmla="*/ 40 w 191"/>
                <a:gd name="T77" fmla="*/ 248 h 434"/>
                <a:gd name="T78" fmla="*/ 36 w 191"/>
                <a:gd name="T79" fmla="*/ 239 h 434"/>
                <a:gd name="T80" fmla="*/ 31 w 191"/>
                <a:gd name="T81" fmla="*/ 230 h 434"/>
                <a:gd name="T82" fmla="*/ 25 w 191"/>
                <a:gd name="T83" fmla="*/ 222 h 434"/>
                <a:gd name="T84" fmla="*/ 19 w 191"/>
                <a:gd name="T85" fmla="*/ 214 h 434"/>
                <a:gd name="T86" fmla="*/ 13 w 191"/>
                <a:gd name="T87" fmla="*/ 206 h 434"/>
                <a:gd name="T88" fmla="*/ 6 w 191"/>
                <a:gd name="T89" fmla="*/ 199 h 434"/>
                <a:gd name="T90" fmla="*/ 0 w 191"/>
                <a:gd name="T91" fmla="*/ 192 h 434"/>
                <a:gd name="T92" fmla="*/ 2 w 191"/>
                <a:gd name="T93" fmla="*/ 183 h 434"/>
                <a:gd name="T94" fmla="*/ 7 w 191"/>
                <a:gd name="T95" fmla="*/ 176 h 434"/>
                <a:gd name="T96" fmla="*/ 14 w 191"/>
                <a:gd name="T97" fmla="*/ 168 h 434"/>
                <a:gd name="T98" fmla="*/ 20 w 191"/>
                <a:gd name="T99" fmla="*/ 159 h 434"/>
                <a:gd name="T100" fmla="*/ 37 w 191"/>
                <a:gd name="T101" fmla="*/ 137 h 434"/>
                <a:gd name="T102" fmla="*/ 55 w 191"/>
                <a:gd name="T103" fmla="*/ 115 h 434"/>
                <a:gd name="T104" fmla="*/ 74 w 191"/>
                <a:gd name="T105" fmla="*/ 93 h 434"/>
                <a:gd name="T106" fmla="*/ 94 w 191"/>
                <a:gd name="T107" fmla="*/ 73 h 434"/>
                <a:gd name="T108" fmla="*/ 114 w 191"/>
                <a:gd name="T109" fmla="*/ 55 h 434"/>
                <a:gd name="T110" fmla="*/ 135 w 191"/>
                <a:gd name="T111" fmla="*/ 35 h 434"/>
                <a:gd name="T112" fmla="*/ 157 w 191"/>
                <a:gd name="T113" fmla="*/ 18 h 434"/>
                <a:gd name="T114" fmla="*/ 178 w 191"/>
                <a:gd name="T115" fmla="*/ 1 h 434"/>
                <a:gd name="T116" fmla="*/ 182 w 191"/>
                <a:gd name="T117" fmla="*/ 0 h 434"/>
                <a:gd name="T118" fmla="*/ 185 w 191"/>
                <a:gd name="T119" fmla="*/ 2 h 434"/>
                <a:gd name="T120" fmla="*/ 187 w 191"/>
                <a:gd name="T121" fmla="*/ 6 h 434"/>
                <a:gd name="T122" fmla="*/ 191 w 191"/>
                <a:gd name="T123" fmla="*/ 9 h 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91" h="434">
                  <a:moveTo>
                    <a:pt x="191" y="9"/>
                  </a:moveTo>
                  <a:lnTo>
                    <a:pt x="184" y="16"/>
                  </a:lnTo>
                  <a:lnTo>
                    <a:pt x="178" y="21"/>
                  </a:lnTo>
                  <a:lnTo>
                    <a:pt x="171" y="27"/>
                  </a:lnTo>
                  <a:lnTo>
                    <a:pt x="166" y="33"/>
                  </a:lnTo>
                  <a:lnTo>
                    <a:pt x="160" y="37"/>
                  </a:lnTo>
                  <a:lnTo>
                    <a:pt x="153" y="42"/>
                  </a:lnTo>
                  <a:lnTo>
                    <a:pt x="146" y="47"/>
                  </a:lnTo>
                  <a:lnTo>
                    <a:pt x="139" y="51"/>
                  </a:lnTo>
                  <a:lnTo>
                    <a:pt x="130" y="61"/>
                  </a:lnTo>
                  <a:lnTo>
                    <a:pt x="120" y="70"/>
                  </a:lnTo>
                  <a:lnTo>
                    <a:pt x="109" y="80"/>
                  </a:lnTo>
                  <a:lnTo>
                    <a:pt x="98" y="89"/>
                  </a:lnTo>
                  <a:lnTo>
                    <a:pt x="88" y="98"/>
                  </a:lnTo>
                  <a:lnTo>
                    <a:pt x="77" y="107"/>
                  </a:lnTo>
                  <a:lnTo>
                    <a:pt x="69" y="118"/>
                  </a:lnTo>
                  <a:lnTo>
                    <a:pt x="62" y="130"/>
                  </a:lnTo>
                  <a:lnTo>
                    <a:pt x="60" y="165"/>
                  </a:lnTo>
                  <a:lnTo>
                    <a:pt x="60" y="200"/>
                  </a:lnTo>
                  <a:lnTo>
                    <a:pt x="63" y="233"/>
                  </a:lnTo>
                  <a:lnTo>
                    <a:pt x="69" y="266"/>
                  </a:lnTo>
                  <a:lnTo>
                    <a:pt x="75" y="299"/>
                  </a:lnTo>
                  <a:lnTo>
                    <a:pt x="80" y="331"/>
                  </a:lnTo>
                  <a:lnTo>
                    <a:pt x="87" y="364"/>
                  </a:lnTo>
                  <a:lnTo>
                    <a:pt x="91" y="397"/>
                  </a:lnTo>
                  <a:lnTo>
                    <a:pt x="104" y="434"/>
                  </a:lnTo>
                  <a:lnTo>
                    <a:pt x="91" y="428"/>
                  </a:lnTo>
                  <a:lnTo>
                    <a:pt x="83" y="420"/>
                  </a:lnTo>
                  <a:lnTo>
                    <a:pt x="78" y="409"/>
                  </a:lnTo>
                  <a:lnTo>
                    <a:pt x="76" y="397"/>
                  </a:lnTo>
                  <a:lnTo>
                    <a:pt x="75" y="384"/>
                  </a:lnTo>
                  <a:lnTo>
                    <a:pt x="75" y="370"/>
                  </a:lnTo>
                  <a:lnTo>
                    <a:pt x="74" y="358"/>
                  </a:lnTo>
                  <a:lnTo>
                    <a:pt x="72" y="345"/>
                  </a:lnTo>
                  <a:lnTo>
                    <a:pt x="67" y="322"/>
                  </a:lnTo>
                  <a:lnTo>
                    <a:pt x="60" y="299"/>
                  </a:lnTo>
                  <a:lnTo>
                    <a:pt x="53" y="278"/>
                  </a:lnTo>
                  <a:lnTo>
                    <a:pt x="43" y="257"/>
                  </a:lnTo>
                  <a:lnTo>
                    <a:pt x="40" y="248"/>
                  </a:lnTo>
                  <a:lnTo>
                    <a:pt x="36" y="239"/>
                  </a:lnTo>
                  <a:lnTo>
                    <a:pt x="31" y="230"/>
                  </a:lnTo>
                  <a:lnTo>
                    <a:pt x="25" y="222"/>
                  </a:lnTo>
                  <a:lnTo>
                    <a:pt x="19" y="214"/>
                  </a:lnTo>
                  <a:lnTo>
                    <a:pt x="13" y="206"/>
                  </a:lnTo>
                  <a:lnTo>
                    <a:pt x="6" y="199"/>
                  </a:lnTo>
                  <a:lnTo>
                    <a:pt x="0" y="192"/>
                  </a:lnTo>
                  <a:lnTo>
                    <a:pt x="2" y="183"/>
                  </a:lnTo>
                  <a:lnTo>
                    <a:pt x="7" y="176"/>
                  </a:lnTo>
                  <a:lnTo>
                    <a:pt x="14" y="168"/>
                  </a:lnTo>
                  <a:lnTo>
                    <a:pt x="20" y="159"/>
                  </a:lnTo>
                  <a:lnTo>
                    <a:pt x="37" y="137"/>
                  </a:lnTo>
                  <a:lnTo>
                    <a:pt x="55" y="115"/>
                  </a:lnTo>
                  <a:lnTo>
                    <a:pt x="74" y="93"/>
                  </a:lnTo>
                  <a:lnTo>
                    <a:pt x="94" y="73"/>
                  </a:lnTo>
                  <a:lnTo>
                    <a:pt x="114" y="55"/>
                  </a:lnTo>
                  <a:lnTo>
                    <a:pt x="135" y="35"/>
                  </a:lnTo>
                  <a:lnTo>
                    <a:pt x="157" y="18"/>
                  </a:lnTo>
                  <a:lnTo>
                    <a:pt x="178" y="1"/>
                  </a:lnTo>
                  <a:lnTo>
                    <a:pt x="182" y="0"/>
                  </a:lnTo>
                  <a:lnTo>
                    <a:pt x="185" y="2"/>
                  </a:lnTo>
                  <a:lnTo>
                    <a:pt x="187" y="6"/>
                  </a:lnTo>
                  <a:lnTo>
                    <a:pt x="191" y="9"/>
                  </a:lnTo>
                  <a:close/>
                </a:path>
              </a:pathLst>
            </a:custGeom>
            <a:solidFill>
              <a:srgbClr val="8CF2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61">
              <a:extLst>
                <a:ext uri="{FF2B5EF4-FFF2-40B4-BE49-F238E27FC236}">
                  <a16:creationId xmlns:a16="http://schemas.microsoft.com/office/drawing/2014/main" id="{DFAC7036-F146-45DD-BA05-C801DA9BA4E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52" y="377"/>
              <a:ext cx="128" cy="173"/>
            </a:xfrm>
            <a:custGeom>
              <a:avLst/>
              <a:gdLst>
                <a:gd name="T0" fmla="*/ 369 w 384"/>
                <a:gd name="T1" fmla="*/ 14 h 519"/>
                <a:gd name="T2" fmla="*/ 337 w 384"/>
                <a:gd name="T3" fmla="*/ 43 h 519"/>
                <a:gd name="T4" fmla="*/ 306 w 384"/>
                <a:gd name="T5" fmla="*/ 70 h 519"/>
                <a:gd name="T6" fmla="*/ 276 w 384"/>
                <a:gd name="T7" fmla="*/ 99 h 519"/>
                <a:gd name="T8" fmla="*/ 245 w 384"/>
                <a:gd name="T9" fmla="*/ 129 h 519"/>
                <a:gd name="T10" fmla="*/ 216 w 384"/>
                <a:gd name="T11" fmla="*/ 161 h 519"/>
                <a:gd name="T12" fmla="*/ 189 w 384"/>
                <a:gd name="T13" fmla="*/ 194 h 519"/>
                <a:gd name="T14" fmla="*/ 164 w 384"/>
                <a:gd name="T15" fmla="*/ 229 h 519"/>
                <a:gd name="T16" fmla="*/ 141 w 384"/>
                <a:gd name="T17" fmla="*/ 264 h 519"/>
                <a:gd name="T18" fmla="*/ 122 w 384"/>
                <a:gd name="T19" fmla="*/ 297 h 519"/>
                <a:gd name="T20" fmla="*/ 104 w 384"/>
                <a:gd name="T21" fmla="*/ 332 h 519"/>
                <a:gd name="T22" fmla="*/ 86 w 384"/>
                <a:gd name="T23" fmla="*/ 366 h 519"/>
                <a:gd name="T24" fmla="*/ 70 w 384"/>
                <a:gd name="T25" fmla="*/ 388 h 519"/>
                <a:gd name="T26" fmla="*/ 66 w 384"/>
                <a:gd name="T27" fmla="*/ 418 h 519"/>
                <a:gd name="T28" fmla="*/ 50 w 384"/>
                <a:gd name="T29" fmla="*/ 463 h 519"/>
                <a:gd name="T30" fmla="*/ 45 w 384"/>
                <a:gd name="T31" fmla="*/ 493 h 519"/>
                <a:gd name="T32" fmla="*/ 42 w 384"/>
                <a:gd name="T33" fmla="*/ 507 h 519"/>
                <a:gd name="T34" fmla="*/ 0 w 384"/>
                <a:gd name="T35" fmla="*/ 519 h 519"/>
                <a:gd name="T36" fmla="*/ 7 w 384"/>
                <a:gd name="T37" fmla="*/ 400 h 519"/>
                <a:gd name="T38" fmla="*/ 29 w 384"/>
                <a:gd name="T39" fmla="*/ 286 h 519"/>
                <a:gd name="T40" fmla="*/ 41 w 384"/>
                <a:gd name="T41" fmla="*/ 241 h 519"/>
                <a:gd name="T42" fmla="*/ 55 w 384"/>
                <a:gd name="T43" fmla="*/ 197 h 519"/>
                <a:gd name="T44" fmla="*/ 73 w 384"/>
                <a:gd name="T45" fmla="*/ 156 h 519"/>
                <a:gd name="T46" fmla="*/ 96 w 384"/>
                <a:gd name="T47" fmla="*/ 117 h 519"/>
                <a:gd name="T48" fmla="*/ 122 w 384"/>
                <a:gd name="T49" fmla="*/ 99 h 519"/>
                <a:gd name="T50" fmla="*/ 149 w 384"/>
                <a:gd name="T51" fmla="*/ 84 h 519"/>
                <a:gd name="T52" fmla="*/ 175 w 384"/>
                <a:gd name="T53" fmla="*/ 69 h 519"/>
                <a:gd name="T54" fmla="*/ 202 w 384"/>
                <a:gd name="T55" fmla="*/ 54 h 519"/>
                <a:gd name="T56" fmla="*/ 229 w 384"/>
                <a:gd name="T57" fmla="*/ 40 h 519"/>
                <a:gd name="T58" fmla="*/ 257 w 384"/>
                <a:gd name="T59" fmla="*/ 29 h 519"/>
                <a:gd name="T60" fmla="*/ 285 w 384"/>
                <a:gd name="T61" fmla="*/ 20 h 519"/>
                <a:gd name="T62" fmla="*/ 314 w 384"/>
                <a:gd name="T63" fmla="*/ 12 h 519"/>
                <a:gd name="T64" fmla="*/ 331 w 384"/>
                <a:gd name="T65" fmla="*/ 10 h 519"/>
                <a:gd name="T66" fmla="*/ 349 w 384"/>
                <a:gd name="T67" fmla="*/ 6 h 519"/>
                <a:gd name="T68" fmla="*/ 366 w 384"/>
                <a:gd name="T69" fmla="*/ 3 h 519"/>
                <a:gd name="T70" fmla="*/ 384 w 384"/>
                <a:gd name="T71" fmla="*/ 0 h 5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84" h="519">
                  <a:moveTo>
                    <a:pt x="384" y="0"/>
                  </a:moveTo>
                  <a:lnTo>
                    <a:pt x="369" y="14"/>
                  </a:lnTo>
                  <a:lnTo>
                    <a:pt x="353" y="28"/>
                  </a:lnTo>
                  <a:lnTo>
                    <a:pt x="337" y="43"/>
                  </a:lnTo>
                  <a:lnTo>
                    <a:pt x="322" y="56"/>
                  </a:lnTo>
                  <a:lnTo>
                    <a:pt x="306" y="70"/>
                  </a:lnTo>
                  <a:lnTo>
                    <a:pt x="291" y="85"/>
                  </a:lnTo>
                  <a:lnTo>
                    <a:pt x="276" y="99"/>
                  </a:lnTo>
                  <a:lnTo>
                    <a:pt x="260" y="114"/>
                  </a:lnTo>
                  <a:lnTo>
                    <a:pt x="245" y="129"/>
                  </a:lnTo>
                  <a:lnTo>
                    <a:pt x="230" y="145"/>
                  </a:lnTo>
                  <a:lnTo>
                    <a:pt x="216" y="161"/>
                  </a:lnTo>
                  <a:lnTo>
                    <a:pt x="203" y="177"/>
                  </a:lnTo>
                  <a:lnTo>
                    <a:pt x="189" y="194"/>
                  </a:lnTo>
                  <a:lnTo>
                    <a:pt x="176" y="211"/>
                  </a:lnTo>
                  <a:lnTo>
                    <a:pt x="164" y="229"/>
                  </a:lnTo>
                  <a:lnTo>
                    <a:pt x="152" y="248"/>
                  </a:lnTo>
                  <a:lnTo>
                    <a:pt x="141" y="264"/>
                  </a:lnTo>
                  <a:lnTo>
                    <a:pt x="132" y="281"/>
                  </a:lnTo>
                  <a:lnTo>
                    <a:pt x="122" y="297"/>
                  </a:lnTo>
                  <a:lnTo>
                    <a:pt x="113" y="314"/>
                  </a:lnTo>
                  <a:lnTo>
                    <a:pt x="104" y="332"/>
                  </a:lnTo>
                  <a:lnTo>
                    <a:pt x="95" y="349"/>
                  </a:lnTo>
                  <a:lnTo>
                    <a:pt x="86" y="366"/>
                  </a:lnTo>
                  <a:lnTo>
                    <a:pt x="78" y="383"/>
                  </a:lnTo>
                  <a:lnTo>
                    <a:pt x="70" y="388"/>
                  </a:lnTo>
                  <a:lnTo>
                    <a:pt x="73" y="397"/>
                  </a:lnTo>
                  <a:lnTo>
                    <a:pt x="66" y="418"/>
                  </a:lnTo>
                  <a:lnTo>
                    <a:pt x="58" y="440"/>
                  </a:lnTo>
                  <a:lnTo>
                    <a:pt x="50" y="463"/>
                  </a:lnTo>
                  <a:lnTo>
                    <a:pt x="46" y="486"/>
                  </a:lnTo>
                  <a:lnTo>
                    <a:pt x="45" y="493"/>
                  </a:lnTo>
                  <a:lnTo>
                    <a:pt x="43" y="501"/>
                  </a:lnTo>
                  <a:lnTo>
                    <a:pt x="42" y="507"/>
                  </a:lnTo>
                  <a:lnTo>
                    <a:pt x="40" y="515"/>
                  </a:lnTo>
                  <a:lnTo>
                    <a:pt x="0" y="519"/>
                  </a:lnTo>
                  <a:lnTo>
                    <a:pt x="4" y="459"/>
                  </a:lnTo>
                  <a:lnTo>
                    <a:pt x="7" y="400"/>
                  </a:lnTo>
                  <a:lnTo>
                    <a:pt x="14" y="341"/>
                  </a:lnTo>
                  <a:lnTo>
                    <a:pt x="29" y="286"/>
                  </a:lnTo>
                  <a:lnTo>
                    <a:pt x="34" y="264"/>
                  </a:lnTo>
                  <a:lnTo>
                    <a:pt x="41" y="241"/>
                  </a:lnTo>
                  <a:lnTo>
                    <a:pt x="48" y="219"/>
                  </a:lnTo>
                  <a:lnTo>
                    <a:pt x="55" y="197"/>
                  </a:lnTo>
                  <a:lnTo>
                    <a:pt x="64" y="177"/>
                  </a:lnTo>
                  <a:lnTo>
                    <a:pt x="73" y="156"/>
                  </a:lnTo>
                  <a:lnTo>
                    <a:pt x="84" y="136"/>
                  </a:lnTo>
                  <a:lnTo>
                    <a:pt x="96" y="117"/>
                  </a:lnTo>
                  <a:lnTo>
                    <a:pt x="108" y="109"/>
                  </a:lnTo>
                  <a:lnTo>
                    <a:pt x="122" y="99"/>
                  </a:lnTo>
                  <a:lnTo>
                    <a:pt x="135" y="92"/>
                  </a:lnTo>
                  <a:lnTo>
                    <a:pt x="149" y="84"/>
                  </a:lnTo>
                  <a:lnTo>
                    <a:pt x="161" y="76"/>
                  </a:lnTo>
                  <a:lnTo>
                    <a:pt x="175" y="69"/>
                  </a:lnTo>
                  <a:lnTo>
                    <a:pt x="189" y="61"/>
                  </a:lnTo>
                  <a:lnTo>
                    <a:pt x="202" y="54"/>
                  </a:lnTo>
                  <a:lnTo>
                    <a:pt x="215" y="47"/>
                  </a:lnTo>
                  <a:lnTo>
                    <a:pt x="229" y="40"/>
                  </a:lnTo>
                  <a:lnTo>
                    <a:pt x="243" y="35"/>
                  </a:lnTo>
                  <a:lnTo>
                    <a:pt x="257" y="29"/>
                  </a:lnTo>
                  <a:lnTo>
                    <a:pt x="272" y="24"/>
                  </a:lnTo>
                  <a:lnTo>
                    <a:pt x="285" y="20"/>
                  </a:lnTo>
                  <a:lnTo>
                    <a:pt x="299" y="15"/>
                  </a:lnTo>
                  <a:lnTo>
                    <a:pt x="314" y="12"/>
                  </a:lnTo>
                  <a:lnTo>
                    <a:pt x="322" y="11"/>
                  </a:lnTo>
                  <a:lnTo>
                    <a:pt x="331" y="10"/>
                  </a:lnTo>
                  <a:lnTo>
                    <a:pt x="339" y="7"/>
                  </a:lnTo>
                  <a:lnTo>
                    <a:pt x="349" y="6"/>
                  </a:lnTo>
                  <a:lnTo>
                    <a:pt x="357" y="5"/>
                  </a:lnTo>
                  <a:lnTo>
                    <a:pt x="366" y="3"/>
                  </a:lnTo>
                  <a:lnTo>
                    <a:pt x="374" y="2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B2F2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62">
              <a:extLst>
                <a:ext uri="{FF2B5EF4-FFF2-40B4-BE49-F238E27FC236}">
                  <a16:creationId xmlns:a16="http://schemas.microsoft.com/office/drawing/2014/main" id="{E8811BE6-BDBE-4D48-8F58-64A0F74BCB01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4" y="406"/>
              <a:ext cx="160" cy="151"/>
            </a:xfrm>
            <a:custGeom>
              <a:avLst/>
              <a:gdLst>
                <a:gd name="T0" fmla="*/ 166 w 481"/>
                <a:gd name="T1" fmla="*/ 39 h 452"/>
                <a:gd name="T2" fmla="*/ 188 w 481"/>
                <a:gd name="T3" fmla="*/ 73 h 452"/>
                <a:gd name="T4" fmla="*/ 209 w 481"/>
                <a:gd name="T5" fmla="*/ 107 h 452"/>
                <a:gd name="T6" fmla="*/ 232 w 481"/>
                <a:gd name="T7" fmla="*/ 141 h 452"/>
                <a:gd name="T8" fmla="*/ 253 w 481"/>
                <a:gd name="T9" fmla="*/ 175 h 452"/>
                <a:gd name="T10" fmla="*/ 275 w 481"/>
                <a:gd name="T11" fmla="*/ 210 h 452"/>
                <a:gd name="T12" fmla="*/ 297 w 481"/>
                <a:gd name="T13" fmla="*/ 244 h 452"/>
                <a:gd name="T14" fmla="*/ 322 w 481"/>
                <a:gd name="T15" fmla="*/ 277 h 452"/>
                <a:gd name="T16" fmla="*/ 342 w 481"/>
                <a:gd name="T17" fmla="*/ 306 h 452"/>
                <a:gd name="T18" fmla="*/ 362 w 481"/>
                <a:gd name="T19" fmla="*/ 336 h 452"/>
                <a:gd name="T20" fmla="*/ 384 w 481"/>
                <a:gd name="T21" fmla="*/ 365 h 452"/>
                <a:gd name="T22" fmla="*/ 406 w 481"/>
                <a:gd name="T23" fmla="*/ 392 h 452"/>
                <a:gd name="T24" fmla="*/ 424 w 481"/>
                <a:gd name="T25" fmla="*/ 410 h 452"/>
                <a:gd name="T26" fmla="*/ 439 w 481"/>
                <a:gd name="T27" fmla="*/ 424 h 452"/>
                <a:gd name="T28" fmla="*/ 454 w 481"/>
                <a:gd name="T29" fmla="*/ 436 h 452"/>
                <a:gd name="T30" fmla="*/ 472 w 481"/>
                <a:gd name="T31" fmla="*/ 442 h 452"/>
                <a:gd name="T32" fmla="*/ 466 w 481"/>
                <a:gd name="T33" fmla="*/ 450 h 452"/>
                <a:gd name="T34" fmla="*/ 434 w 481"/>
                <a:gd name="T35" fmla="*/ 450 h 452"/>
                <a:gd name="T36" fmla="*/ 403 w 481"/>
                <a:gd name="T37" fmla="*/ 436 h 452"/>
                <a:gd name="T38" fmla="*/ 373 w 481"/>
                <a:gd name="T39" fmla="*/ 418 h 452"/>
                <a:gd name="T40" fmla="*/ 346 w 481"/>
                <a:gd name="T41" fmla="*/ 403 h 452"/>
                <a:gd name="T42" fmla="*/ 322 w 481"/>
                <a:gd name="T43" fmla="*/ 390 h 452"/>
                <a:gd name="T44" fmla="*/ 297 w 481"/>
                <a:gd name="T45" fmla="*/ 376 h 452"/>
                <a:gd name="T46" fmla="*/ 272 w 481"/>
                <a:gd name="T47" fmla="*/ 363 h 452"/>
                <a:gd name="T48" fmla="*/ 246 w 481"/>
                <a:gd name="T49" fmla="*/ 351 h 452"/>
                <a:gd name="T50" fmla="*/ 221 w 481"/>
                <a:gd name="T51" fmla="*/ 338 h 452"/>
                <a:gd name="T52" fmla="*/ 196 w 481"/>
                <a:gd name="T53" fmla="*/ 328 h 452"/>
                <a:gd name="T54" fmla="*/ 169 w 481"/>
                <a:gd name="T55" fmla="*/ 318 h 452"/>
                <a:gd name="T56" fmla="*/ 135 w 481"/>
                <a:gd name="T57" fmla="*/ 312 h 452"/>
                <a:gd name="T58" fmla="*/ 96 w 481"/>
                <a:gd name="T59" fmla="*/ 312 h 452"/>
                <a:gd name="T60" fmla="*/ 57 w 481"/>
                <a:gd name="T61" fmla="*/ 316 h 452"/>
                <a:gd name="T62" fmla="*/ 19 w 481"/>
                <a:gd name="T63" fmla="*/ 321 h 452"/>
                <a:gd name="T64" fmla="*/ 5 w 481"/>
                <a:gd name="T65" fmla="*/ 306 h 452"/>
                <a:gd name="T66" fmla="*/ 18 w 481"/>
                <a:gd name="T67" fmla="*/ 267 h 452"/>
                <a:gd name="T68" fmla="*/ 32 w 481"/>
                <a:gd name="T69" fmla="*/ 228 h 452"/>
                <a:gd name="T70" fmla="*/ 47 w 481"/>
                <a:gd name="T71" fmla="*/ 188 h 452"/>
                <a:gd name="T72" fmla="*/ 60 w 481"/>
                <a:gd name="T73" fmla="*/ 146 h 452"/>
                <a:gd name="T74" fmla="*/ 74 w 481"/>
                <a:gd name="T75" fmla="*/ 101 h 452"/>
                <a:gd name="T76" fmla="*/ 91 w 481"/>
                <a:gd name="T77" fmla="*/ 58 h 452"/>
                <a:gd name="T78" fmla="*/ 112 w 481"/>
                <a:gd name="T79" fmla="*/ 18 h 452"/>
                <a:gd name="T80" fmla="*/ 134 w 481"/>
                <a:gd name="T81" fmla="*/ 2 h 452"/>
                <a:gd name="T82" fmla="*/ 148 w 481"/>
                <a:gd name="T83" fmla="*/ 14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81" h="452">
                  <a:moveTo>
                    <a:pt x="154" y="22"/>
                  </a:moveTo>
                  <a:lnTo>
                    <a:pt x="166" y="39"/>
                  </a:lnTo>
                  <a:lnTo>
                    <a:pt x="176" y="56"/>
                  </a:lnTo>
                  <a:lnTo>
                    <a:pt x="188" y="73"/>
                  </a:lnTo>
                  <a:lnTo>
                    <a:pt x="199" y="90"/>
                  </a:lnTo>
                  <a:lnTo>
                    <a:pt x="209" y="107"/>
                  </a:lnTo>
                  <a:lnTo>
                    <a:pt x="221" y="124"/>
                  </a:lnTo>
                  <a:lnTo>
                    <a:pt x="232" y="141"/>
                  </a:lnTo>
                  <a:lnTo>
                    <a:pt x="242" y="158"/>
                  </a:lnTo>
                  <a:lnTo>
                    <a:pt x="253" y="175"/>
                  </a:lnTo>
                  <a:lnTo>
                    <a:pt x="264" y="192"/>
                  </a:lnTo>
                  <a:lnTo>
                    <a:pt x="275" y="210"/>
                  </a:lnTo>
                  <a:lnTo>
                    <a:pt x="287" y="227"/>
                  </a:lnTo>
                  <a:lnTo>
                    <a:pt x="297" y="244"/>
                  </a:lnTo>
                  <a:lnTo>
                    <a:pt x="309" y="260"/>
                  </a:lnTo>
                  <a:lnTo>
                    <a:pt x="322" y="277"/>
                  </a:lnTo>
                  <a:lnTo>
                    <a:pt x="333" y="293"/>
                  </a:lnTo>
                  <a:lnTo>
                    <a:pt x="342" y="306"/>
                  </a:lnTo>
                  <a:lnTo>
                    <a:pt x="351" y="321"/>
                  </a:lnTo>
                  <a:lnTo>
                    <a:pt x="362" y="336"/>
                  </a:lnTo>
                  <a:lnTo>
                    <a:pt x="372" y="351"/>
                  </a:lnTo>
                  <a:lnTo>
                    <a:pt x="384" y="365"/>
                  </a:lnTo>
                  <a:lnTo>
                    <a:pt x="396" y="378"/>
                  </a:lnTo>
                  <a:lnTo>
                    <a:pt x="406" y="392"/>
                  </a:lnTo>
                  <a:lnTo>
                    <a:pt x="418" y="403"/>
                  </a:lnTo>
                  <a:lnTo>
                    <a:pt x="424" y="410"/>
                  </a:lnTo>
                  <a:lnTo>
                    <a:pt x="432" y="417"/>
                  </a:lnTo>
                  <a:lnTo>
                    <a:pt x="439" y="424"/>
                  </a:lnTo>
                  <a:lnTo>
                    <a:pt x="446" y="431"/>
                  </a:lnTo>
                  <a:lnTo>
                    <a:pt x="454" y="436"/>
                  </a:lnTo>
                  <a:lnTo>
                    <a:pt x="462" y="440"/>
                  </a:lnTo>
                  <a:lnTo>
                    <a:pt x="472" y="442"/>
                  </a:lnTo>
                  <a:lnTo>
                    <a:pt x="481" y="443"/>
                  </a:lnTo>
                  <a:lnTo>
                    <a:pt x="466" y="450"/>
                  </a:lnTo>
                  <a:lnTo>
                    <a:pt x="450" y="452"/>
                  </a:lnTo>
                  <a:lnTo>
                    <a:pt x="434" y="450"/>
                  </a:lnTo>
                  <a:lnTo>
                    <a:pt x="419" y="443"/>
                  </a:lnTo>
                  <a:lnTo>
                    <a:pt x="403" y="436"/>
                  </a:lnTo>
                  <a:lnTo>
                    <a:pt x="388" y="427"/>
                  </a:lnTo>
                  <a:lnTo>
                    <a:pt x="373" y="418"/>
                  </a:lnTo>
                  <a:lnTo>
                    <a:pt x="359" y="410"/>
                  </a:lnTo>
                  <a:lnTo>
                    <a:pt x="346" y="403"/>
                  </a:lnTo>
                  <a:lnTo>
                    <a:pt x="334" y="396"/>
                  </a:lnTo>
                  <a:lnTo>
                    <a:pt x="322" y="390"/>
                  </a:lnTo>
                  <a:lnTo>
                    <a:pt x="309" y="383"/>
                  </a:lnTo>
                  <a:lnTo>
                    <a:pt x="297" y="376"/>
                  </a:lnTo>
                  <a:lnTo>
                    <a:pt x="284" y="369"/>
                  </a:lnTo>
                  <a:lnTo>
                    <a:pt x="272" y="363"/>
                  </a:lnTo>
                  <a:lnTo>
                    <a:pt x="259" y="357"/>
                  </a:lnTo>
                  <a:lnTo>
                    <a:pt x="246" y="351"/>
                  </a:lnTo>
                  <a:lnTo>
                    <a:pt x="234" y="344"/>
                  </a:lnTo>
                  <a:lnTo>
                    <a:pt x="221" y="338"/>
                  </a:lnTo>
                  <a:lnTo>
                    <a:pt x="208" y="333"/>
                  </a:lnTo>
                  <a:lnTo>
                    <a:pt x="196" y="328"/>
                  </a:lnTo>
                  <a:lnTo>
                    <a:pt x="182" y="322"/>
                  </a:lnTo>
                  <a:lnTo>
                    <a:pt x="169" y="318"/>
                  </a:lnTo>
                  <a:lnTo>
                    <a:pt x="155" y="313"/>
                  </a:lnTo>
                  <a:lnTo>
                    <a:pt x="135" y="312"/>
                  </a:lnTo>
                  <a:lnTo>
                    <a:pt x="116" y="311"/>
                  </a:lnTo>
                  <a:lnTo>
                    <a:pt x="96" y="312"/>
                  </a:lnTo>
                  <a:lnTo>
                    <a:pt x="77" y="313"/>
                  </a:lnTo>
                  <a:lnTo>
                    <a:pt x="57" y="316"/>
                  </a:lnTo>
                  <a:lnTo>
                    <a:pt x="38" y="318"/>
                  </a:lnTo>
                  <a:lnTo>
                    <a:pt x="19" y="321"/>
                  </a:lnTo>
                  <a:lnTo>
                    <a:pt x="0" y="326"/>
                  </a:lnTo>
                  <a:lnTo>
                    <a:pt x="5" y="306"/>
                  </a:lnTo>
                  <a:lnTo>
                    <a:pt x="11" y="286"/>
                  </a:lnTo>
                  <a:lnTo>
                    <a:pt x="18" y="267"/>
                  </a:lnTo>
                  <a:lnTo>
                    <a:pt x="25" y="247"/>
                  </a:lnTo>
                  <a:lnTo>
                    <a:pt x="32" y="228"/>
                  </a:lnTo>
                  <a:lnTo>
                    <a:pt x="40" y="208"/>
                  </a:lnTo>
                  <a:lnTo>
                    <a:pt x="47" y="188"/>
                  </a:lnTo>
                  <a:lnTo>
                    <a:pt x="54" y="169"/>
                  </a:lnTo>
                  <a:lnTo>
                    <a:pt x="60" y="146"/>
                  </a:lnTo>
                  <a:lnTo>
                    <a:pt x="66" y="124"/>
                  </a:lnTo>
                  <a:lnTo>
                    <a:pt x="74" y="101"/>
                  </a:lnTo>
                  <a:lnTo>
                    <a:pt x="82" y="80"/>
                  </a:lnTo>
                  <a:lnTo>
                    <a:pt x="91" y="58"/>
                  </a:lnTo>
                  <a:lnTo>
                    <a:pt x="100" y="38"/>
                  </a:lnTo>
                  <a:lnTo>
                    <a:pt x="112" y="18"/>
                  </a:lnTo>
                  <a:lnTo>
                    <a:pt x="126" y="0"/>
                  </a:lnTo>
                  <a:lnTo>
                    <a:pt x="134" y="2"/>
                  </a:lnTo>
                  <a:lnTo>
                    <a:pt x="142" y="7"/>
                  </a:lnTo>
                  <a:lnTo>
                    <a:pt x="148" y="14"/>
                  </a:lnTo>
                  <a:lnTo>
                    <a:pt x="154" y="22"/>
                  </a:lnTo>
                  <a:close/>
                </a:path>
              </a:pathLst>
            </a:custGeom>
            <a:solidFill>
              <a:srgbClr val="C9BA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3">
              <a:extLst>
                <a:ext uri="{FF2B5EF4-FFF2-40B4-BE49-F238E27FC236}">
                  <a16:creationId xmlns:a16="http://schemas.microsoft.com/office/drawing/2014/main" id="{A4CAAC21-A0D6-4DE4-B646-8C7ADE63E041}"/>
                </a:ext>
              </a:extLst>
            </p:cNvPr>
            <p:cNvSpPr>
              <a:spLocks/>
            </p:cNvSpPr>
            <p:nvPr/>
          </p:nvSpPr>
          <p:spPr bwMode="auto">
            <a:xfrm>
              <a:off x="5214" y="444"/>
              <a:ext cx="3" cy="13"/>
            </a:xfrm>
            <a:custGeom>
              <a:avLst/>
              <a:gdLst>
                <a:gd name="T0" fmla="*/ 2 w 8"/>
                <a:gd name="T1" fmla="*/ 39 h 39"/>
                <a:gd name="T2" fmla="*/ 0 w 8"/>
                <a:gd name="T3" fmla="*/ 28 h 39"/>
                <a:gd name="T4" fmla="*/ 1 w 8"/>
                <a:gd name="T5" fmla="*/ 19 h 39"/>
                <a:gd name="T6" fmla="*/ 2 w 8"/>
                <a:gd name="T7" fmla="*/ 9 h 39"/>
                <a:gd name="T8" fmla="*/ 5 w 8"/>
                <a:gd name="T9" fmla="*/ 0 h 39"/>
                <a:gd name="T10" fmla="*/ 8 w 8"/>
                <a:gd name="T11" fmla="*/ 8 h 39"/>
                <a:gd name="T12" fmla="*/ 6 w 8"/>
                <a:gd name="T13" fmla="*/ 18 h 39"/>
                <a:gd name="T14" fmla="*/ 4 w 8"/>
                <a:gd name="T15" fmla="*/ 28 h 39"/>
                <a:gd name="T16" fmla="*/ 2 w 8"/>
                <a:gd name="T17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" h="39">
                  <a:moveTo>
                    <a:pt x="2" y="39"/>
                  </a:moveTo>
                  <a:lnTo>
                    <a:pt x="0" y="28"/>
                  </a:lnTo>
                  <a:lnTo>
                    <a:pt x="1" y="19"/>
                  </a:lnTo>
                  <a:lnTo>
                    <a:pt x="2" y="9"/>
                  </a:lnTo>
                  <a:lnTo>
                    <a:pt x="5" y="0"/>
                  </a:lnTo>
                  <a:lnTo>
                    <a:pt x="8" y="8"/>
                  </a:lnTo>
                  <a:lnTo>
                    <a:pt x="6" y="18"/>
                  </a:lnTo>
                  <a:lnTo>
                    <a:pt x="4" y="28"/>
                  </a:lnTo>
                  <a:lnTo>
                    <a:pt x="2" y="39"/>
                  </a:lnTo>
                  <a:close/>
                </a:path>
              </a:pathLst>
            </a:custGeom>
            <a:solidFill>
              <a:srgbClr val="B2F2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64">
              <a:extLst>
                <a:ext uri="{FF2B5EF4-FFF2-40B4-BE49-F238E27FC236}">
                  <a16:creationId xmlns:a16="http://schemas.microsoft.com/office/drawing/2014/main" id="{1B156429-77C9-4E8D-8B16-2BC7F6B21F0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1" y="451"/>
              <a:ext cx="32" cy="53"/>
            </a:xfrm>
            <a:custGeom>
              <a:avLst/>
              <a:gdLst>
                <a:gd name="T0" fmla="*/ 90 w 94"/>
                <a:gd name="T1" fmla="*/ 8 h 161"/>
                <a:gd name="T2" fmla="*/ 83 w 94"/>
                <a:gd name="T3" fmla="*/ 23 h 161"/>
                <a:gd name="T4" fmla="*/ 76 w 94"/>
                <a:gd name="T5" fmla="*/ 38 h 161"/>
                <a:gd name="T6" fmla="*/ 66 w 94"/>
                <a:gd name="T7" fmla="*/ 61 h 161"/>
                <a:gd name="T8" fmla="*/ 69 w 94"/>
                <a:gd name="T9" fmla="*/ 81 h 161"/>
                <a:gd name="T10" fmla="*/ 68 w 94"/>
                <a:gd name="T11" fmla="*/ 98 h 161"/>
                <a:gd name="T12" fmla="*/ 57 w 94"/>
                <a:gd name="T13" fmla="*/ 116 h 161"/>
                <a:gd name="T14" fmla="*/ 48 w 94"/>
                <a:gd name="T15" fmla="*/ 138 h 161"/>
                <a:gd name="T16" fmla="*/ 36 w 94"/>
                <a:gd name="T17" fmla="*/ 161 h 161"/>
                <a:gd name="T18" fmla="*/ 36 w 94"/>
                <a:gd name="T19" fmla="*/ 151 h 161"/>
                <a:gd name="T20" fmla="*/ 38 w 94"/>
                <a:gd name="T21" fmla="*/ 138 h 161"/>
                <a:gd name="T22" fmla="*/ 33 w 94"/>
                <a:gd name="T23" fmla="*/ 136 h 161"/>
                <a:gd name="T24" fmla="*/ 28 w 94"/>
                <a:gd name="T25" fmla="*/ 136 h 161"/>
                <a:gd name="T26" fmla="*/ 22 w 94"/>
                <a:gd name="T27" fmla="*/ 151 h 161"/>
                <a:gd name="T28" fmla="*/ 15 w 94"/>
                <a:gd name="T29" fmla="*/ 161 h 161"/>
                <a:gd name="T30" fmla="*/ 10 w 94"/>
                <a:gd name="T31" fmla="*/ 151 h 161"/>
                <a:gd name="T32" fmla="*/ 0 w 94"/>
                <a:gd name="T33" fmla="*/ 142 h 161"/>
                <a:gd name="T34" fmla="*/ 5 w 94"/>
                <a:gd name="T35" fmla="*/ 130 h 161"/>
                <a:gd name="T36" fmla="*/ 15 w 94"/>
                <a:gd name="T37" fmla="*/ 127 h 161"/>
                <a:gd name="T38" fmla="*/ 20 w 94"/>
                <a:gd name="T39" fmla="*/ 110 h 161"/>
                <a:gd name="T40" fmla="*/ 25 w 94"/>
                <a:gd name="T41" fmla="*/ 94 h 161"/>
                <a:gd name="T42" fmla="*/ 18 w 94"/>
                <a:gd name="T43" fmla="*/ 89 h 161"/>
                <a:gd name="T44" fmla="*/ 15 w 94"/>
                <a:gd name="T45" fmla="*/ 80 h 161"/>
                <a:gd name="T46" fmla="*/ 21 w 94"/>
                <a:gd name="T47" fmla="*/ 56 h 161"/>
                <a:gd name="T48" fmla="*/ 36 w 94"/>
                <a:gd name="T49" fmla="*/ 40 h 161"/>
                <a:gd name="T50" fmla="*/ 52 w 94"/>
                <a:gd name="T51" fmla="*/ 25 h 161"/>
                <a:gd name="T52" fmla="*/ 59 w 94"/>
                <a:gd name="T53" fmla="*/ 5 h 161"/>
                <a:gd name="T54" fmla="*/ 66 w 94"/>
                <a:gd name="T55" fmla="*/ 13 h 161"/>
                <a:gd name="T56" fmla="*/ 64 w 94"/>
                <a:gd name="T57" fmla="*/ 22 h 161"/>
                <a:gd name="T58" fmla="*/ 64 w 94"/>
                <a:gd name="T59" fmla="*/ 24 h 161"/>
                <a:gd name="T60" fmla="*/ 65 w 94"/>
                <a:gd name="T61" fmla="*/ 25 h 161"/>
                <a:gd name="T62" fmla="*/ 78 w 94"/>
                <a:gd name="T63" fmla="*/ 9 h 161"/>
                <a:gd name="T64" fmla="*/ 94 w 94"/>
                <a:gd name="T65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4" h="161">
                  <a:moveTo>
                    <a:pt x="94" y="0"/>
                  </a:moveTo>
                  <a:lnTo>
                    <a:pt x="90" y="8"/>
                  </a:lnTo>
                  <a:lnTo>
                    <a:pt x="85" y="15"/>
                  </a:lnTo>
                  <a:lnTo>
                    <a:pt x="83" y="23"/>
                  </a:lnTo>
                  <a:lnTo>
                    <a:pt x="87" y="30"/>
                  </a:lnTo>
                  <a:lnTo>
                    <a:pt x="76" y="38"/>
                  </a:lnTo>
                  <a:lnTo>
                    <a:pt x="70" y="48"/>
                  </a:lnTo>
                  <a:lnTo>
                    <a:pt x="66" y="61"/>
                  </a:lnTo>
                  <a:lnTo>
                    <a:pt x="61" y="74"/>
                  </a:lnTo>
                  <a:lnTo>
                    <a:pt x="69" y="81"/>
                  </a:lnTo>
                  <a:lnTo>
                    <a:pt x="70" y="89"/>
                  </a:lnTo>
                  <a:lnTo>
                    <a:pt x="68" y="98"/>
                  </a:lnTo>
                  <a:lnTo>
                    <a:pt x="65" y="107"/>
                  </a:lnTo>
                  <a:lnTo>
                    <a:pt x="57" y="116"/>
                  </a:lnTo>
                  <a:lnTo>
                    <a:pt x="52" y="126"/>
                  </a:lnTo>
                  <a:lnTo>
                    <a:pt x="48" y="138"/>
                  </a:lnTo>
                  <a:lnTo>
                    <a:pt x="47" y="152"/>
                  </a:lnTo>
                  <a:lnTo>
                    <a:pt x="36" y="161"/>
                  </a:lnTo>
                  <a:lnTo>
                    <a:pt x="36" y="155"/>
                  </a:lnTo>
                  <a:lnTo>
                    <a:pt x="36" y="151"/>
                  </a:lnTo>
                  <a:lnTo>
                    <a:pt x="36" y="145"/>
                  </a:lnTo>
                  <a:lnTo>
                    <a:pt x="38" y="138"/>
                  </a:lnTo>
                  <a:lnTo>
                    <a:pt x="36" y="137"/>
                  </a:lnTo>
                  <a:lnTo>
                    <a:pt x="33" y="136"/>
                  </a:lnTo>
                  <a:lnTo>
                    <a:pt x="30" y="136"/>
                  </a:lnTo>
                  <a:lnTo>
                    <a:pt x="28" y="136"/>
                  </a:lnTo>
                  <a:lnTo>
                    <a:pt x="22" y="143"/>
                  </a:lnTo>
                  <a:lnTo>
                    <a:pt x="22" y="151"/>
                  </a:lnTo>
                  <a:lnTo>
                    <a:pt x="21" y="157"/>
                  </a:lnTo>
                  <a:lnTo>
                    <a:pt x="15" y="161"/>
                  </a:lnTo>
                  <a:lnTo>
                    <a:pt x="12" y="155"/>
                  </a:lnTo>
                  <a:lnTo>
                    <a:pt x="10" y="151"/>
                  </a:lnTo>
                  <a:lnTo>
                    <a:pt x="5" y="146"/>
                  </a:lnTo>
                  <a:lnTo>
                    <a:pt x="0" y="142"/>
                  </a:lnTo>
                  <a:lnTo>
                    <a:pt x="3" y="136"/>
                  </a:lnTo>
                  <a:lnTo>
                    <a:pt x="5" y="130"/>
                  </a:lnTo>
                  <a:lnTo>
                    <a:pt x="10" y="127"/>
                  </a:lnTo>
                  <a:lnTo>
                    <a:pt x="15" y="127"/>
                  </a:lnTo>
                  <a:lnTo>
                    <a:pt x="18" y="119"/>
                  </a:lnTo>
                  <a:lnTo>
                    <a:pt x="20" y="110"/>
                  </a:lnTo>
                  <a:lnTo>
                    <a:pt x="22" y="102"/>
                  </a:lnTo>
                  <a:lnTo>
                    <a:pt x="25" y="94"/>
                  </a:lnTo>
                  <a:lnTo>
                    <a:pt x="21" y="93"/>
                  </a:lnTo>
                  <a:lnTo>
                    <a:pt x="18" y="89"/>
                  </a:lnTo>
                  <a:lnTo>
                    <a:pt x="16" y="85"/>
                  </a:lnTo>
                  <a:lnTo>
                    <a:pt x="15" y="80"/>
                  </a:lnTo>
                  <a:lnTo>
                    <a:pt x="16" y="66"/>
                  </a:lnTo>
                  <a:lnTo>
                    <a:pt x="21" y="56"/>
                  </a:lnTo>
                  <a:lnTo>
                    <a:pt x="29" y="48"/>
                  </a:lnTo>
                  <a:lnTo>
                    <a:pt x="36" y="40"/>
                  </a:lnTo>
                  <a:lnTo>
                    <a:pt x="44" y="33"/>
                  </a:lnTo>
                  <a:lnTo>
                    <a:pt x="52" y="25"/>
                  </a:lnTo>
                  <a:lnTo>
                    <a:pt x="57" y="16"/>
                  </a:lnTo>
                  <a:lnTo>
                    <a:pt x="59" y="5"/>
                  </a:lnTo>
                  <a:lnTo>
                    <a:pt x="64" y="8"/>
                  </a:lnTo>
                  <a:lnTo>
                    <a:pt x="66" y="13"/>
                  </a:lnTo>
                  <a:lnTo>
                    <a:pt x="65" y="17"/>
                  </a:lnTo>
                  <a:lnTo>
                    <a:pt x="64" y="22"/>
                  </a:lnTo>
                  <a:lnTo>
                    <a:pt x="64" y="23"/>
                  </a:lnTo>
                  <a:lnTo>
                    <a:pt x="64" y="24"/>
                  </a:lnTo>
                  <a:lnTo>
                    <a:pt x="64" y="24"/>
                  </a:lnTo>
                  <a:lnTo>
                    <a:pt x="65" y="25"/>
                  </a:lnTo>
                  <a:lnTo>
                    <a:pt x="74" y="20"/>
                  </a:lnTo>
                  <a:lnTo>
                    <a:pt x="78" y="9"/>
                  </a:lnTo>
                  <a:lnTo>
                    <a:pt x="84" y="0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5">
              <a:extLst>
                <a:ext uri="{FF2B5EF4-FFF2-40B4-BE49-F238E27FC236}">
                  <a16:creationId xmlns:a16="http://schemas.microsoft.com/office/drawing/2014/main" id="{5713F253-A48F-4D1A-8B9E-F9CB6615A7F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2" y="452"/>
              <a:ext cx="2" cy="12"/>
            </a:xfrm>
            <a:custGeom>
              <a:avLst/>
              <a:gdLst>
                <a:gd name="T0" fmla="*/ 0 w 7"/>
                <a:gd name="T1" fmla="*/ 38 h 38"/>
                <a:gd name="T2" fmla="*/ 0 w 7"/>
                <a:gd name="T3" fmla="*/ 27 h 38"/>
                <a:gd name="T4" fmla="*/ 1 w 7"/>
                <a:gd name="T5" fmla="*/ 17 h 38"/>
                <a:gd name="T6" fmla="*/ 3 w 7"/>
                <a:gd name="T7" fmla="*/ 8 h 38"/>
                <a:gd name="T8" fmla="*/ 7 w 7"/>
                <a:gd name="T9" fmla="*/ 0 h 38"/>
                <a:gd name="T10" fmla="*/ 7 w 7"/>
                <a:gd name="T11" fmla="*/ 9 h 38"/>
                <a:gd name="T12" fmla="*/ 7 w 7"/>
                <a:gd name="T13" fmla="*/ 19 h 38"/>
                <a:gd name="T14" fmla="*/ 5 w 7"/>
                <a:gd name="T15" fmla="*/ 29 h 38"/>
                <a:gd name="T16" fmla="*/ 0 w 7"/>
                <a:gd name="T17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" h="38">
                  <a:moveTo>
                    <a:pt x="0" y="38"/>
                  </a:moveTo>
                  <a:lnTo>
                    <a:pt x="0" y="27"/>
                  </a:lnTo>
                  <a:lnTo>
                    <a:pt x="1" y="17"/>
                  </a:lnTo>
                  <a:lnTo>
                    <a:pt x="3" y="8"/>
                  </a:lnTo>
                  <a:lnTo>
                    <a:pt x="7" y="0"/>
                  </a:lnTo>
                  <a:lnTo>
                    <a:pt x="7" y="9"/>
                  </a:lnTo>
                  <a:lnTo>
                    <a:pt x="7" y="19"/>
                  </a:lnTo>
                  <a:lnTo>
                    <a:pt x="5" y="29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B2F2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Rectangle 66">
              <a:extLst>
                <a:ext uri="{FF2B5EF4-FFF2-40B4-BE49-F238E27FC236}">
                  <a16:creationId xmlns:a16="http://schemas.microsoft.com/office/drawing/2014/main" id="{436E7637-4530-4231-9F86-A29E2D8597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9" y="452"/>
              <a:ext cx="1" cy="4"/>
            </a:xfrm>
            <a:prstGeom prst="rect">
              <a:avLst/>
            </a:prstGeom>
            <a:solidFill>
              <a:srgbClr val="B2F2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67">
              <a:extLst>
                <a:ext uri="{FF2B5EF4-FFF2-40B4-BE49-F238E27FC236}">
                  <a16:creationId xmlns:a16="http://schemas.microsoft.com/office/drawing/2014/main" id="{43AFA444-FADB-4BCD-8F67-E142CDA7394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34" y="456"/>
              <a:ext cx="2" cy="8"/>
            </a:xfrm>
            <a:custGeom>
              <a:avLst/>
              <a:gdLst>
                <a:gd name="T0" fmla="*/ 6 w 8"/>
                <a:gd name="T1" fmla="*/ 25 h 25"/>
                <a:gd name="T2" fmla="*/ 4 w 8"/>
                <a:gd name="T3" fmla="*/ 21 h 25"/>
                <a:gd name="T4" fmla="*/ 1 w 8"/>
                <a:gd name="T5" fmla="*/ 16 h 25"/>
                <a:gd name="T6" fmla="*/ 0 w 8"/>
                <a:gd name="T7" fmla="*/ 12 h 25"/>
                <a:gd name="T8" fmla="*/ 3 w 8"/>
                <a:gd name="T9" fmla="*/ 6 h 25"/>
                <a:gd name="T10" fmla="*/ 8 w 8"/>
                <a:gd name="T11" fmla="*/ 0 h 25"/>
                <a:gd name="T12" fmla="*/ 8 w 8"/>
                <a:gd name="T13" fmla="*/ 6 h 25"/>
                <a:gd name="T14" fmla="*/ 7 w 8"/>
                <a:gd name="T15" fmla="*/ 12 h 25"/>
                <a:gd name="T16" fmla="*/ 6 w 8"/>
                <a:gd name="T17" fmla="*/ 18 h 25"/>
                <a:gd name="T18" fmla="*/ 6 w 8"/>
                <a:gd name="T19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" h="25">
                  <a:moveTo>
                    <a:pt x="6" y="25"/>
                  </a:moveTo>
                  <a:lnTo>
                    <a:pt x="4" y="21"/>
                  </a:lnTo>
                  <a:lnTo>
                    <a:pt x="1" y="16"/>
                  </a:lnTo>
                  <a:lnTo>
                    <a:pt x="0" y="12"/>
                  </a:lnTo>
                  <a:lnTo>
                    <a:pt x="3" y="6"/>
                  </a:lnTo>
                  <a:lnTo>
                    <a:pt x="8" y="0"/>
                  </a:lnTo>
                  <a:lnTo>
                    <a:pt x="8" y="6"/>
                  </a:lnTo>
                  <a:lnTo>
                    <a:pt x="7" y="12"/>
                  </a:lnTo>
                  <a:lnTo>
                    <a:pt x="6" y="18"/>
                  </a:lnTo>
                  <a:lnTo>
                    <a:pt x="6" y="25"/>
                  </a:lnTo>
                  <a:close/>
                </a:path>
              </a:pathLst>
            </a:custGeom>
            <a:solidFill>
              <a:srgbClr val="B2F2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Rectangle 68">
              <a:extLst>
                <a:ext uri="{FF2B5EF4-FFF2-40B4-BE49-F238E27FC236}">
                  <a16:creationId xmlns:a16="http://schemas.microsoft.com/office/drawing/2014/main" id="{AFEE8B81-6CD8-4B4F-B401-DEB8440C14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5" y="462"/>
              <a:ext cx="1" cy="2"/>
            </a:xfrm>
            <a:prstGeom prst="rect">
              <a:avLst/>
            </a:prstGeom>
            <a:solidFill>
              <a:srgbClr val="B2F2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69">
              <a:extLst>
                <a:ext uri="{FF2B5EF4-FFF2-40B4-BE49-F238E27FC236}">
                  <a16:creationId xmlns:a16="http://schemas.microsoft.com/office/drawing/2014/main" id="{3B80B3AE-3418-4B16-8646-91F809F44EE1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0" y="463"/>
              <a:ext cx="1" cy="6"/>
            </a:xfrm>
            <a:custGeom>
              <a:avLst/>
              <a:gdLst>
                <a:gd name="T0" fmla="*/ 0 w 4"/>
                <a:gd name="T1" fmla="*/ 19 h 19"/>
                <a:gd name="T2" fmla="*/ 4 w 4"/>
                <a:gd name="T3" fmla="*/ 0 h 19"/>
                <a:gd name="T4" fmla="*/ 4 w 4"/>
                <a:gd name="T5" fmla="*/ 9 h 19"/>
                <a:gd name="T6" fmla="*/ 0 w 4"/>
                <a:gd name="T7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9">
                  <a:moveTo>
                    <a:pt x="0" y="19"/>
                  </a:moveTo>
                  <a:lnTo>
                    <a:pt x="4" y="0"/>
                  </a:lnTo>
                  <a:lnTo>
                    <a:pt x="4" y="9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8CF2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0">
              <a:extLst>
                <a:ext uri="{FF2B5EF4-FFF2-40B4-BE49-F238E27FC236}">
                  <a16:creationId xmlns:a16="http://schemas.microsoft.com/office/drawing/2014/main" id="{595911D3-E1DF-47DA-B3F3-DAA1261F57B1}"/>
                </a:ext>
              </a:extLst>
            </p:cNvPr>
            <p:cNvSpPr>
              <a:spLocks/>
            </p:cNvSpPr>
            <p:nvPr/>
          </p:nvSpPr>
          <p:spPr bwMode="auto">
            <a:xfrm>
              <a:off x="5276" y="465"/>
              <a:ext cx="7" cy="10"/>
            </a:xfrm>
            <a:custGeom>
              <a:avLst/>
              <a:gdLst>
                <a:gd name="T0" fmla="*/ 21 w 21"/>
                <a:gd name="T1" fmla="*/ 0 h 30"/>
                <a:gd name="T2" fmla="*/ 18 w 21"/>
                <a:gd name="T3" fmla="*/ 1 h 30"/>
                <a:gd name="T4" fmla="*/ 18 w 21"/>
                <a:gd name="T5" fmla="*/ 3 h 30"/>
                <a:gd name="T6" fmla="*/ 18 w 21"/>
                <a:gd name="T7" fmla="*/ 6 h 30"/>
                <a:gd name="T8" fmla="*/ 18 w 21"/>
                <a:gd name="T9" fmla="*/ 9 h 30"/>
                <a:gd name="T10" fmla="*/ 15 w 21"/>
                <a:gd name="T11" fmla="*/ 15 h 30"/>
                <a:gd name="T12" fmla="*/ 13 w 21"/>
                <a:gd name="T13" fmla="*/ 23 h 30"/>
                <a:gd name="T14" fmla="*/ 9 w 21"/>
                <a:gd name="T15" fmla="*/ 30 h 30"/>
                <a:gd name="T16" fmla="*/ 1 w 21"/>
                <a:gd name="T17" fmla="*/ 30 h 30"/>
                <a:gd name="T18" fmla="*/ 0 w 21"/>
                <a:gd name="T19" fmla="*/ 30 h 30"/>
                <a:gd name="T20" fmla="*/ 5 w 21"/>
                <a:gd name="T21" fmla="*/ 22 h 30"/>
                <a:gd name="T22" fmla="*/ 8 w 21"/>
                <a:gd name="T23" fmla="*/ 12 h 30"/>
                <a:gd name="T24" fmla="*/ 12 w 21"/>
                <a:gd name="T25" fmla="*/ 4 h 30"/>
                <a:gd name="T26" fmla="*/ 21 w 21"/>
                <a:gd name="T2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" h="30">
                  <a:moveTo>
                    <a:pt x="21" y="0"/>
                  </a:moveTo>
                  <a:lnTo>
                    <a:pt x="18" y="1"/>
                  </a:lnTo>
                  <a:lnTo>
                    <a:pt x="18" y="3"/>
                  </a:lnTo>
                  <a:lnTo>
                    <a:pt x="18" y="6"/>
                  </a:lnTo>
                  <a:lnTo>
                    <a:pt x="18" y="9"/>
                  </a:lnTo>
                  <a:lnTo>
                    <a:pt x="15" y="15"/>
                  </a:lnTo>
                  <a:lnTo>
                    <a:pt x="13" y="23"/>
                  </a:lnTo>
                  <a:lnTo>
                    <a:pt x="9" y="30"/>
                  </a:lnTo>
                  <a:lnTo>
                    <a:pt x="1" y="30"/>
                  </a:lnTo>
                  <a:lnTo>
                    <a:pt x="0" y="30"/>
                  </a:lnTo>
                  <a:lnTo>
                    <a:pt x="5" y="22"/>
                  </a:lnTo>
                  <a:lnTo>
                    <a:pt x="8" y="12"/>
                  </a:lnTo>
                  <a:lnTo>
                    <a:pt x="12" y="4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B2F2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1">
              <a:extLst>
                <a:ext uri="{FF2B5EF4-FFF2-40B4-BE49-F238E27FC236}">
                  <a16:creationId xmlns:a16="http://schemas.microsoft.com/office/drawing/2014/main" id="{D20E6EE4-014B-4826-8D8C-A8743DDC89AD}"/>
                </a:ext>
              </a:extLst>
            </p:cNvPr>
            <p:cNvSpPr>
              <a:spLocks/>
            </p:cNvSpPr>
            <p:nvPr/>
          </p:nvSpPr>
          <p:spPr bwMode="auto">
            <a:xfrm>
              <a:off x="5254" y="466"/>
              <a:ext cx="1" cy="5"/>
            </a:xfrm>
            <a:custGeom>
              <a:avLst/>
              <a:gdLst>
                <a:gd name="T0" fmla="*/ 0 w 3"/>
                <a:gd name="T1" fmla="*/ 14 h 14"/>
                <a:gd name="T2" fmla="*/ 0 w 3"/>
                <a:gd name="T3" fmla="*/ 10 h 14"/>
                <a:gd name="T4" fmla="*/ 1 w 3"/>
                <a:gd name="T5" fmla="*/ 7 h 14"/>
                <a:gd name="T6" fmla="*/ 2 w 3"/>
                <a:gd name="T7" fmla="*/ 3 h 14"/>
                <a:gd name="T8" fmla="*/ 3 w 3"/>
                <a:gd name="T9" fmla="*/ 0 h 14"/>
                <a:gd name="T10" fmla="*/ 3 w 3"/>
                <a:gd name="T11" fmla="*/ 14 h 14"/>
                <a:gd name="T12" fmla="*/ 0 w 3"/>
                <a:gd name="T13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14">
                  <a:moveTo>
                    <a:pt x="0" y="14"/>
                  </a:moveTo>
                  <a:lnTo>
                    <a:pt x="0" y="10"/>
                  </a:lnTo>
                  <a:lnTo>
                    <a:pt x="1" y="7"/>
                  </a:lnTo>
                  <a:lnTo>
                    <a:pt x="2" y="3"/>
                  </a:lnTo>
                  <a:lnTo>
                    <a:pt x="3" y="0"/>
                  </a:lnTo>
                  <a:lnTo>
                    <a:pt x="3" y="14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8CF2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2">
              <a:extLst>
                <a:ext uri="{FF2B5EF4-FFF2-40B4-BE49-F238E27FC236}">
                  <a16:creationId xmlns:a16="http://schemas.microsoft.com/office/drawing/2014/main" id="{D26E5F5E-8D71-43DC-89A3-210B2C607B1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70" y="469"/>
              <a:ext cx="4" cy="7"/>
            </a:xfrm>
            <a:custGeom>
              <a:avLst/>
              <a:gdLst>
                <a:gd name="T0" fmla="*/ 13 w 13"/>
                <a:gd name="T1" fmla="*/ 0 h 22"/>
                <a:gd name="T2" fmla="*/ 10 w 13"/>
                <a:gd name="T3" fmla="*/ 6 h 22"/>
                <a:gd name="T4" fmla="*/ 9 w 13"/>
                <a:gd name="T5" fmla="*/ 11 h 22"/>
                <a:gd name="T6" fmla="*/ 7 w 13"/>
                <a:gd name="T7" fmla="*/ 17 h 22"/>
                <a:gd name="T8" fmla="*/ 3 w 13"/>
                <a:gd name="T9" fmla="*/ 22 h 22"/>
                <a:gd name="T10" fmla="*/ 0 w 13"/>
                <a:gd name="T11" fmla="*/ 18 h 22"/>
                <a:gd name="T12" fmla="*/ 0 w 13"/>
                <a:gd name="T13" fmla="*/ 14 h 22"/>
                <a:gd name="T14" fmla="*/ 3 w 13"/>
                <a:gd name="T15" fmla="*/ 9 h 22"/>
                <a:gd name="T16" fmla="*/ 5 w 13"/>
                <a:gd name="T17" fmla="*/ 6 h 22"/>
                <a:gd name="T18" fmla="*/ 8 w 13"/>
                <a:gd name="T19" fmla="*/ 4 h 22"/>
                <a:gd name="T20" fmla="*/ 9 w 13"/>
                <a:gd name="T21" fmla="*/ 2 h 22"/>
                <a:gd name="T22" fmla="*/ 10 w 13"/>
                <a:gd name="T23" fmla="*/ 0 h 22"/>
                <a:gd name="T24" fmla="*/ 13 w 13"/>
                <a:gd name="T2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" h="22">
                  <a:moveTo>
                    <a:pt x="13" y="0"/>
                  </a:moveTo>
                  <a:lnTo>
                    <a:pt x="10" y="6"/>
                  </a:lnTo>
                  <a:lnTo>
                    <a:pt x="9" y="11"/>
                  </a:lnTo>
                  <a:lnTo>
                    <a:pt x="7" y="17"/>
                  </a:lnTo>
                  <a:lnTo>
                    <a:pt x="3" y="22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3" y="9"/>
                  </a:lnTo>
                  <a:lnTo>
                    <a:pt x="5" y="6"/>
                  </a:lnTo>
                  <a:lnTo>
                    <a:pt x="8" y="4"/>
                  </a:lnTo>
                  <a:lnTo>
                    <a:pt x="9" y="2"/>
                  </a:lnTo>
                  <a:lnTo>
                    <a:pt x="10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B2F2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3">
              <a:extLst>
                <a:ext uri="{FF2B5EF4-FFF2-40B4-BE49-F238E27FC236}">
                  <a16:creationId xmlns:a16="http://schemas.microsoft.com/office/drawing/2014/main" id="{235BE960-9D8C-4E95-A471-E0151AF7FED6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1" y="472"/>
              <a:ext cx="0" cy="2"/>
            </a:xfrm>
            <a:custGeom>
              <a:avLst/>
              <a:gdLst>
                <a:gd name="T0" fmla="*/ 1 w 1"/>
                <a:gd name="T1" fmla="*/ 0 h 4"/>
                <a:gd name="T2" fmla="*/ 1 w 1"/>
                <a:gd name="T3" fmla="*/ 4 h 4"/>
                <a:gd name="T4" fmla="*/ 0 w 1"/>
                <a:gd name="T5" fmla="*/ 4 h 4"/>
                <a:gd name="T6" fmla="*/ 1 w 1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4">
                  <a:moveTo>
                    <a:pt x="1" y="0"/>
                  </a:moveTo>
                  <a:lnTo>
                    <a:pt x="1" y="4"/>
                  </a:lnTo>
                  <a:lnTo>
                    <a:pt x="0" y="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B2F2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4">
              <a:extLst>
                <a:ext uri="{FF2B5EF4-FFF2-40B4-BE49-F238E27FC236}">
                  <a16:creationId xmlns:a16="http://schemas.microsoft.com/office/drawing/2014/main" id="{4D9743C3-61CE-4BFE-90EB-A4C284E1C7B9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2" y="474"/>
              <a:ext cx="135" cy="78"/>
            </a:xfrm>
            <a:custGeom>
              <a:avLst/>
              <a:gdLst>
                <a:gd name="T0" fmla="*/ 342 w 406"/>
                <a:gd name="T1" fmla="*/ 3 h 235"/>
                <a:gd name="T2" fmla="*/ 366 w 406"/>
                <a:gd name="T3" fmla="*/ 41 h 235"/>
                <a:gd name="T4" fmla="*/ 382 w 406"/>
                <a:gd name="T5" fmla="*/ 82 h 235"/>
                <a:gd name="T6" fmla="*/ 393 w 406"/>
                <a:gd name="T7" fmla="*/ 125 h 235"/>
                <a:gd name="T8" fmla="*/ 406 w 406"/>
                <a:gd name="T9" fmla="*/ 168 h 235"/>
                <a:gd name="T10" fmla="*/ 388 w 406"/>
                <a:gd name="T11" fmla="*/ 168 h 235"/>
                <a:gd name="T12" fmla="*/ 368 w 406"/>
                <a:gd name="T13" fmla="*/ 167 h 235"/>
                <a:gd name="T14" fmla="*/ 348 w 406"/>
                <a:gd name="T15" fmla="*/ 165 h 235"/>
                <a:gd name="T16" fmla="*/ 329 w 406"/>
                <a:gd name="T17" fmla="*/ 161 h 235"/>
                <a:gd name="T18" fmla="*/ 301 w 406"/>
                <a:gd name="T19" fmla="*/ 164 h 235"/>
                <a:gd name="T20" fmla="*/ 275 w 406"/>
                <a:gd name="T21" fmla="*/ 166 h 235"/>
                <a:gd name="T22" fmla="*/ 248 w 406"/>
                <a:gd name="T23" fmla="*/ 170 h 235"/>
                <a:gd name="T24" fmla="*/ 223 w 406"/>
                <a:gd name="T25" fmla="*/ 176 h 235"/>
                <a:gd name="T26" fmla="*/ 196 w 406"/>
                <a:gd name="T27" fmla="*/ 182 h 235"/>
                <a:gd name="T28" fmla="*/ 171 w 406"/>
                <a:gd name="T29" fmla="*/ 188 h 235"/>
                <a:gd name="T30" fmla="*/ 145 w 406"/>
                <a:gd name="T31" fmla="*/ 194 h 235"/>
                <a:gd name="T32" fmla="*/ 120 w 406"/>
                <a:gd name="T33" fmla="*/ 201 h 235"/>
                <a:gd name="T34" fmla="*/ 101 w 406"/>
                <a:gd name="T35" fmla="*/ 208 h 235"/>
                <a:gd name="T36" fmla="*/ 82 w 406"/>
                <a:gd name="T37" fmla="*/ 216 h 235"/>
                <a:gd name="T38" fmla="*/ 62 w 406"/>
                <a:gd name="T39" fmla="*/ 223 h 235"/>
                <a:gd name="T40" fmla="*/ 43 w 406"/>
                <a:gd name="T41" fmla="*/ 227 h 235"/>
                <a:gd name="T42" fmla="*/ 33 w 406"/>
                <a:gd name="T43" fmla="*/ 234 h 235"/>
                <a:gd name="T44" fmla="*/ 23 w 406"/>
                <a:gd name="T45" fmla="*/ 235 h 235"/>
                <a:gd name="T46" fmla="*/ 11 w 406"/>
                <a:gd name="T47" fmla="*/ 234 h 235"/>
                <a:gd name="T48" fmla="*/ 0 w 406"/>
                <a:gd name="T49" fmla="*/ 233 h 235"/>
                <a:gd name="T50" fmla="*/ 41 w 406"/>
                <a:gd name="T51" fmla="*/ 214 h 235"/>
                <a:gd name="T52" fmla="*/ 77 w 406"/>
                <a:gd name="T53" fmla="*/ 190 h 235"/>
                <a:gd name="T54" fmla="*/ 110 w 406"/>
                <a:gd name="T55" fmla="*/ 165 h 235"/>
                <a:gd name="T56" fmla="*/ 141 w 406"/>
                <a:gd name="T57" fmla="*/ 136 h 235"/>
                <a:gd name="T58" fmla="*/ 170 w 406"/>
                <a:gd name="T59" fmla="*/ 106 h 235"/>
                <a:gd name="T60" fmla="*/ 197 w 406"/>
                <a:gd name="T61" fmla="*/ 73 h 235"/>
                <a:gd name="T62" fmla="*/ 225 w 406"/>
                <a:gd name="T63" fmla="*/ 38 h 235"/>
                <a:gd name="T64" fmla="*/ 251 w 406"/>
                <a:gd name="T65" fmla="*/ 1 h 235"/>
                <a:gd name="T66" fmla="*/ 259 w 406"/>
                <a:gd name="T67" fmla="*/ 2 h 235"/>
                <a:gd name="T68" fmla="*/ 275 w 406"/>
                <a:gd name="T69" fmla="*/ 12 h 235"/>
                <a:gd name="T70" fmla="*/ 289 w 406"/>
                <a:gd name="T71" fmla="*/ 21 h 235"/>
                <a:gd name="T72" fmla="*/ 305 w 406"/>
                <a:gd name="T73" fmla="*/ 21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06" h="235">
                  <a:moveTo>
                    <a:pt x="314" y="14"/>
                  </a:moveTo>
                  <a:lnTo>
                    <a:pt x="342" y="3"/>
                  </a:lnTo>
                  <a:lnTo>
                    <a:pt x="355" y="21"/>
                  </a:lnTo>
                  <a:lnTo>
                    <a:pt x="366" y="41"/>
                  </a:lnTo>
                  <a:lnTo>
                    <a:pt x="374" y="61"/>
                  </a:lnTo>
                  <a:lnTo>
                    <a:pt x="382" y="82"/>
                  </a:lnTo>
                  <a:lnTo>
                    <a:pt x="388" y="103"/>
                  </a:lnTo>
                  <a:lnTo>
                    <a:pt x="393" y="125"/>
                  </a:lnTo>
                  <a:lnTo>
                    <a:pt x="400" y="147"/>
                  </a:lnTo>
                  <a:lnTo>
                    <a:pt x="406" y="168"/>
                  </a:lnTo>
                  <a:lnTo>
                    <a:pt x="396" y="168"/>
                  </a:lnTo>
                  <a:lnTo>
                    <a:pt x="388" y="168"/>
                  </a:lnTo>
                  <a:lnTo>
                    <a:pt x="377" y="167"/>
                  </a:lnTo>
                  <a:lnTo>
                    <a:pt x="368" y="167"/>
                  </a:lnTo>
                  <a:lnTo>
                    <a:pt x="357" y="166"/>
                  </a:lnTo>
                  <a:lnTo>
                    <a:pt x="348" y="165"/>
                  </a:lnTo>
                  <a:lnTo>
                    <a:pt x="338" y="164"/>
                  </a:lnTo>
                  <a:lnTo>
                    <a:pt x="329" y="161"/>
                  </a:lnTo>
                  <a:lnTo>
                    <a:pt x="315" y="163"/>
                  </a:lnTo>
                  <a:lnTo>
                    <a:pt x="301" y="164"/>
                  </a:lnTo>
                  <a:lnTo>
                    <a:pt x="288" y="165"/>
                  </a:lnTo>
                  <a:lnTo>
                    <a:pt x="275" y="166"/>
                  </a:lnTo>
                  <a:lnTo>
                    <a:pt x="262" y="168"/>
                  </a:lnTo>
                  <a:lnTo>
                    <a:pt x="248" y="170"/>
                  </a:lnTo>
                  <a:lnTo>
                    <a:pt x="235" y="173"/>
                  </a:lnTo>
                  <a:lnTo>
                    <a:pt x="223" y="176"/>
                  </a:lnTo>
                  <a:lnTo>
                    <a:pt x="209" y="178"/>
                  </a:lnTo>
                  <a:lnTo>
                    <a:pt x="196" y="182"/>
                  </a:lnTo>
                  <a:lnTo>
                    <a:pt x="184" y="184"/>
                  </a:lnTo>
                  <a:lnTo>
                    <a:pt x="171" y="188"/>
                  </a:lnTo>
                  <a:lnTo>
                    <a:pt x="158" y="191"/>
                  </a:lnTo>
                  <a:lnTo>
                    <a:pt x="145" y="194"/>
                  </a:lnTo>
                  <a:lnTo>
                    <a:pt x="133" y="198"/>
                  </a:lnTo>
                  <a:lnTo>
                    <a:pt x="120" y="201"/>
                  </a:lnTo>
                  <a:lnTo>
                    <a:pt x="110" y="205"/>
                  </a:lnTo>
                  <a:lnTo>
                    <a:pt x="101" y="208"/>
                  </a:lnTo>
                  <a:lnTo>
                    <a:pt x="91" y="212"/>
                  </a:lnTo>
                  <a:lnTo>
                    <a:pt x="82" y="216"/>
                  </a:lnTo>
                  <a:lnTo>
                    <a:pt x="71" y="219"/>
                  </a:lnTo>
                  <a:lnTo>
                    <a:pt x="62" y="223"/>
                  </a:lnTo>
                  <a:lnTo>
                    <a:pt x="52" y="225"/>
                  </a:lnTo>
                  <a:lnTo>
                    <a:pt x="43" y="227"/>
                  </a:lnTo>
                  <a:lnTo>
                    <a:pt x="38" y="231"/>
                  </a:lnTo>
                  <a:lnTo>
                    <a:pt x="33" y="234"/>
                  </a:lnTo>
                  <a:lnTo>
                    <a:pt x="28" y="235"/>
                  </a:lnTo>
                  <a:lnTo>
                    <a:pt x="23" y="235"/>
                  </a:lnTo>
                  <a:lnTo>
                    <a:pt x="17" y="235"/>
                  </a:lnTo>
                  <a:lnTo>
                    <a:pt x="11" y="234"/>
                  </a:lnTo>
                  <a:lnTo>
                    <a:pt x="6" y="234"/>
                  </a:lnTo>
                  <a:lnTo>
                    <a:pt x="0" y="233"/>
                  </a:lnTo>
                  <a:lnTo>
                    <a:pt x="20" y="224"/>
                  </a:lnTo>
                  <a:lnTo>
                    <a:pt x="41" y="214"/>
                  </a:lnTo>
                  <a:lnTo>
                    <a:pt x="59" y="202"/>
                  </a:lnTo>
                  <a:lnTo>
                    <a:pt x="77" y="190"/>
                  </a:lnTo>
                  <a:lnTo>
                    <a:pt x="94" y="178"/>
                  </a:lnTo>
                  <a:lnTo>
                    <a:pt x="110" y="165"/>
                  </a:lnTo>
                  <a:lnTo>
                    <a:pt x="125" y="151"/>
                  </a:lnTo>
                  <a:lnTo>
                    <a:pt x="141" y="136"/>
                  </a:lnTo>
                  <a:lnTo>
                    <a:pt x="156" y="122"/>
                  </a:lnTo>
                  <a:lnTo>
                    <a:pt x="170" y="106"/>
                  </a:lnTo>
                  <a:lnTo>
                    <a:pt x="184" y="90"/>
                  </a:lnTo>
                  <a:lnTo>
                    <a:pt x="197" y="73"/>
                  </a:lnTo>
                  <a:lnTo>
                    <a:pt x="211" y="55"/>
                  </a:lnTo>
                  <a:lnTo>
                    <a:pt x="225" y="38"/>
                  </a:lnTo>
                  <a:lnTo>
                    <a:pt x="238" y="19"/>
                  </a:lnTo>
                  <a:lnTo>
                    <a:pt x="251" y="1"/>
                  </a:lnTo>
                  <a:lnTo>
                    <a:pt x="251" y="0"/>
                  </a:lnTo>
                  <a:lnTo>
                    <a:pt x="259" y="2"/>
                  </a:lnTo>
                  <a:lnTo>
                    <a:pt x="267" y="6"/>
                  </a:lnTo>
                  <a:lnTo>
                    <a:pt x="275" y="12"/>
                  </a:lnTo>
                  <a:lnTo>
                    <a:pt x="282" y="18"/>
                  </a:lnTo>
                  <a:lnTo>
                    <a:pt x="289" y="21"/>
                  </a:lnTo>
                  <a:lnTo>
                    <a:pt x="298" y="24"/>
                  </a:lnTo>
                  <a:lnTo>
                    <a:pt x="305" y="21"/>
                  </a:lnTo>
                  <a:lnTo>
                    <a:pt x="314" y="14"/>
                  </a:lnTo>
                  <a:close/>
                </a:path>
              </a:pathLst>
            </a:custGeom>
            <a:solidFill>
              <a:srgbClr val="C9BA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Rectangle 75">
              <a:extLst>
                <a:ext uri="{FF2B5EF4-FFF2-40B4-BE49-F238E27FC236}">
                  <a16:creationId xmlns:a16="http://schemas.microsoft.com/office/drawing/2014/main" id="{B790C2C8-6769-4A59-9CAA-B84D81205D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0" y="476"/>
              <a:ext cx="1" cy="6"/>
            </a:xfrm>
            <a:prstGeom prst="rect">
              <a:avLst/>
            </a:prstGeom>
            <a:solidFill>
              <a:srgbClr val="B2F2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76">
              <a:extLst>
                <a:ext uri="{FF2B5EF4-FFF2-40B4-BE49-F238E27FC236}">
                  <a16:creationId xmlns:a16="http://schemas.microsoft.com/office/drawing/2014/main" id="{E55D549E-4B30-4761-BFF3-C98BDA5EB932}"/>
                </a:ext>
              </a:extLst>
            </p:cNvPr>
            <p:cNvSpPr>
              <a:spLocks/>
            </p:cNvSpPr>
            <p:nvPr/>
          </p:nvSpPr>
          <p:spPr bwMode="auto">
            <a:xfrm>
              <a:off x="5097" y="477"/>
              <a:ext cx="65" cy="147"/>
            </a:xfrm>
            <a:custGeom>
              <a:avLst/>
              <a:gdLst>
                <a:gd name="T0" fmla="*/ 174 w 193"/>
                <a:gd name="T1" fmla="*/ 87 h 439"/>
                <a:gd name="T2" fmla="*/ 147 w 193"/>
                <a:gd name="T3" fmla="*/ 118 h 439"/>
                <a:gd name="T4" fmla="*/ 129 w 193"/>
                <a:gd name="T5" fmla="*/ 159 h 439"/>
                <a:gd name="T6" fmla="*/ 115 w 193"/>
                <a:gd name="T7" fmla="*/ 204 h 439"/>
                <a:gd name="T8" fmla="*/ 94 w 193"/>
                <a:gd name="T9" fmla="*/ 242 h 439"/>
                <a:gd name="T10" fmla="*/ 76 w 193"/>
                <a:gd name="T11" fmla="*/ 279 h 439"/>
                <a:gd name="T12" fmla="*/ 65 w 193"/>
                <a:gd name="T13" fmla="*/ 321 h 439"/>
                <a:gd name="T14" fmla="*/ 58 w 193"/>
                <a:gd name="T15" fmla="*/ 363 h 439"/>
                <a:gd name="T16" fmla="*/ 57 w 193"/>
                <a:gd name="T17" fmla="*/ 399 h 439"/>
                <a:gd name="T18" fmla="*/ 57 w 193"/>
                <a:gd name="T19" fmla="*/ 427 h 439"/>
                <a:gd name="T20" fmla="*/ 54 w 193"/>
                <a:gd name="T21" fmla="*/ 418 h 439"/>
                <a:gd name="T22" fmla="*/ 50 w 193"/>
                <a:gd name="T23" fmla="*/ 376 h 439"/>
                <a:gd name="T24" fmla="*/ 46 w 193"/>
                <a:gd name="T25" fmla="*/ 349 h 439"/>
                <a:gd name="T26" fmla="*/ 46 w 193"/>
                <a:gd name="T27" fmla="*/ 336 h 439"/>
                <a:gd name="T28" fmla="*/ 41 w 193"/>
                <a:gd name="T29" fmla="*/ 310 h 439"/>
                <a:gd name="T30" fmla="*/ 31 w 193"/>
                <a:gd name="T31" fmla="*/ 270 h 439"/>
                <a:gd name="T32" fmla="*/ 20 w 193"/>
                <a:gd name="T33" fmla="*/ 230 h 439"/>
                <a:gd name="T34" fmla="*/ 8 w 193"/>
                <a:gd name="T35" fmla="*/ 190 h 439"/>
                <a:gd name="T36" fmla="*/ 0 w 193"/>
                <a:gd name="T37" fmla="*/ 164 h 439"/>
                <a:gd name="T38" fmla="*/ 14 w 193"/>
                <a:gd name="T39" fmla="*/ 165 h 439"/>
                <a:gd name="T40" fmla="*/ 32 w 193"/>
                <a:gd name="T41" fmla="*/ 166 h 439"/>
                <a:gd name="T42" fmla="*/ 50 w 193"/>
                <a:gd name="T43" fmla="*/ 166 h 439"/>
                <a:gd name="T44" fmla="*/ 67 w 193"/>
                <a:gd name="T45" fmla="*/ 169 h 439"/>
                <a:gd name="T46" fmla="*/ 68 w 193"/>
                <a:gd name="T47" fmla="*/ 153 h 439"/>
                <a:gd name="T48" fmla="*/ 62 w 193"/>
                <a:gd name="T49" fmla="*/ 136 h 439"/>
                <a:gd name="T50" fmla="*/ 55 w 193"/>
                <a:gd name="T51" fmla="*/ 108 h 439"/>
                <a:gd name="T52" fmla="*/ 46 w 193"/>
                <a:gd name="T53" fmla="*/ 81 h 439"/>
                <a:gd name="T54" fmla="*/ 37 w 193"/>
                <a:gd name="T55" fmla="*/ 46 h 439"/>
                <a:gd name="T56" fmla="*/ 26 w 193"/>
                <a:gd name="T57" fmla="*/ 11 h 439"/>
                <a:gd name="T58" fmla="*/ 66 w 193"/>
                <a:gd name="T59" fmla="*/ 0 h 439"/>
                <a:gd name="T60" fmla="*/ 106 w 193"/>
                <a:gd name="T61" fmla="*/ 5 h 439"/>
                <a:gd name="T62" fmla="*/ 143 w 193"/>
                <a:gd name="T63" fmla="*/ 23 h 439"/>
                <a:gd name="T64" fmla="*/ 173 w 193"/>
                <a:gd name="T65" fmla="*/ 47 h 439"/>
                <a:gd name="T66" fmla="*/ 183 w 193"/>
                <a:gd name="T67" fmla="*/ 60 h 439"/>
                <a:gd name="T68" fmla="*/ 193 w 193"/>
                <a:gd name="T69" fmla="*/ 75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93" h="439">
                  <a:moveTo>
                    <a:pt x="193" y="75"/>
                  </a:moveTo>
                  <a:lnTo>
                    <a:pt x="174" y="87"/>
                  </a:lnTo>
                  <a:lnTo>
                    <a:pt x="158" y="101"/>
                  </a:lnTo>
                  <a:lnTo>
                    <a:pt x="147" y="118"/>
                  </a:lnTo>
                  <a:lnTo>
                    <a:pt x="136" y="139"/>
                  </a:lnTo>
                  <a:lnTo>
                    <a:pt x="129" y="159"/>
                  </a:lnTo>
                  <a:lnTo>
                    <a:pt x="121" y="182"/>
                  </a:lnTo>
                  <a:lnTo>
                    <a:pt x="115" y="204"/>
                  </a:lnTo>
                  <a:lnTo>
                    <a:pt x="108" y="224"/>
                  </a:lnTo>
                  <a:lnTo>
                    <a:pt x="94" y="242"/>
                  </a:lnTo>
                  <a:lnTo>
                    <a:pt x="83" y="260"/>
                  </a:lnTo>
                  <a:lnTo>
                    <a:pt x="76" y="279"/>
                  </a:lnTo>
                  <a:lnTo>
                    <a:pt x="70" y="300"/>
                  </a:lnTo>
                  <a:lnTo>
                    <a:pt x="65" y="321"/>
                  </a:lnTo>
                  <a:lnTo>
                    <a:pt x="62" y="343"/>
                  </a:lnTo>
                  <a:lnTo>
                    <a:pt x="58" y="363"/>
                  </a:lnTo>
                  <a:lnTo>
                    <a:pt x="54" y="385"/>
                  </a:lnTo>
                  <a:lnTo>
                    <a:pt x="57" y="399"/>
                  </a:lnTo>
                  <a:lnTo>
                    <a:pt x="57" y="414"/>
                  </a:lnTo>
                  <a:lnTo>
                    <a:pt x="57" y="427"/>
                  </a:lnTo>
                  <a:lnTo>
                    <a:pt x="57" y="439"/>
                  </a:lnTo>
                  <a:lnTo>
                    <a:pt x="54" y="418"/>
                  </a:lnTo>
                  <a:lnTo>
                    <a:pt x="52" y="398"/>
                  </a:lnTo>
                  <a:lnTo>
                    <a:pt x="50" y="376"/>
                  </a:lnTo>
                  <a:lnTo>
                    <a:pt x="49" y="354"/>
                  </a:lnTo>
                  <a:lnTo>
                    <a:pt x="46" y="349"/>
                  </a:lnTo>
                  <a:lnTo>
                    <a:pt x="46" y="343"/>
                  </a:lnTo>
                  <a:lnTo>
                    <a:pt x="46" y="336"/>
                  </a:lnTo>
                  <a:lnTo>
                    <a:pt x="44" y="330"/>
                  </a:lnTo>
                  <a:lnTo>
                    <a:pt x="41" y="310"/>
                  </a:lnTo>
                  <a:lnTo>
                    <a:pt x="37" y="289"/>
                  </a:lnTo>
                  <a:lnTo>
                    <a:pt x="31" y="270"/>
                  </a:lnTo>
                  <a:lnTo>
                    <a:pt x="26" y="249"/>
                  </a:lnTo>
                  <a:lnTo>
                    <a:pt x="20" y="230"/>
                  </a:lnTo>
                  <a:lnTo>
                    <a:pt x="13" y="211"/>
                  </a:lnTo>
                  <a:lnTo>
                    <a:pt x="8" y="190"/>
                  </a:lnTo>
                  <a:lnTo>
                    <a:pt x="3" y="170"/>
                  </a:lnTo>
                  <a:lnTo>
                    <a:pt x="0" y="164"/>
                  </a:lnTo>
                  <a:lnTo>
                    <a:pt x="7" y="165"/>
                  </a:lnTo>
                  <a:lnTo>
                    <a:pt x="14" y="165"/>
                  </a:lnTo>
                  <a:lnTo>
                    <a:pt x="23" y="165"/>
                  </a:lnTo>
                  <a:lnTo>
                    <a:pt x="32" y="166"/>
                  </a:lnTo>
                  <a:lnTo>
                    <a:pt x="41" y="166"/>
                  </a:lnTo>
                  <a:lnTo>
                    <a:pt x="50" y="166"/>
                  </a:lnTo>
                  <a:lnTo>
                    <a:pt x="59" y="167"/>
                  </a:lnTo>
                  <a:lnTo>
                    <a:pt x="67" y="169"/>
                  </a:lnTo>
                  <a:lnTo>
                    <a:pt x="71" y="161"/>
                  </a:lnTo>
                  <a:lnTo>
                    <a:pt x="68" y="153"/>
                  </a:lnTo>
                  <a:lnTo>
                    <a:pt x="64" y="145"/>
                  </a:lnTo>
                  <a:lnTo>
                    <a:pt x="62" y="136"/>
                  </a:lnTo>
                  <a:lnTo>
                    <a:pt x="58" y="122"/>
                  </a:lnTo>
                  <a:lnTo>
                    <a:pt x="55" y="108"/>
                  </a:lnTo>
                  <a:lnTo>
                    <a:pt x="50" y="95"/>
                  </a:lnTo>
                  <a:lnTo>
                    <a:pt x="46" y="81"/>
                  </a:lnTo>
                  <a:lnTo>
                    <a:pt x="42" y="63"/>
                  </a:lnTo>
                  <a:lnTo>
                    <a:pt x="37" y="46"/>
                  </a:lnTo>
                  <a:lnTo>
                    <a:pt x="31" y="28"/>
                  </a:lnTo>
                  <a:lnTo>
                    <a:pt x="26" y="11"/>
                  </a:lnTo>
                  <a:lnTo>
                    <a:pt x="46" y="3"/>
                  </a:lnTo>
                  <a:lnTo>
                    <a:pt x="66" y="0"/>
                  </a:lnTo>
                  <a:lnTo>
                    <a:pt x="86" y="1"/>
                  </a:lnTo>
                  <a:lnTo>
                    <a:pt x="106" y="5"/>
                  </a:lnTo>
                  <a:lnTo>
                    <a:pt x="125" y="13"/>
                  </a:lnTo>
                  <a:lnTo>
                    <a:pt x="143" y="23"/>
                  </a:lnTo>
                  <a:lnTo>
                    <a:pt x="158" y="34"/>
                  </a:lnTo>
                  <a:lnTo>
                    <a:pt x="173" y="47"/>
                  </a:lnTo>
                  <a:lnTo>
                    <a:pt x="179" y="54"/>
                  </a:lnTo>
                  <a:lnTo>
                    <a:pt x="183" y="60"/>
                  </a:lnTo>
                  <a:lnTo>
                    <a:pt x="188" y="68"/>
                  </a:lnTo>
                  <a:lnTo>
                    <a:pt x="193" y="75"/>
                  </a:lnTo>
                  <a:close/>
                </a:path>
              </a:pathLst>
            </a:custGeom>
            <a:solidFill>
              <a:srgbClr val="C9BA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77">
              <a:extLst>
                <a:ext uri="{FF2B5EF4-FFF2-40B4-BE49-F238E27FC236}">
                  <a16:creationId xmlns:a16="http://schemas.microsoft.com/office/drawing/2014/main" id="{32951CCC-ABC9-4FC0-B046-0E4E95F73AF2}"/>
                </a:ext>
              </a:extLst>
            </p:cNvPr>
            <p:cNvSpPr>
              <a:spLocks/>
            </p:cNvSpPr>
            <p:nvPr/>
          </p:nvSpPr>
          <p:spPr bwMode="auto">
            <a:xfrm>
              <a:off x="5271" y="480"/>
              <a:ext cx="6" cy="11"/>
            </a:xfrm>
            <a:custGeom>
              <a:avLst/>
              <a:gdLst>
                <a:gd name="T0" fmla="*/ 17 w 17"/>
                <a:gd name="T1" fmla="*/ 0 h 33"/>
                <a:gd name="T2" fmla="*/ 13 w 17"/>
                <a:gd name="T3" fmla="*/ 9 h 33"/>
                <a:gd name="T4" fmla="*/ 11 w 17"/>
                <a:gd name="T5" fmla="*/ 18 h 33"/>
                <a:gd name="T6" fmla="*/ 8 w 17"/>
                <a:gd name="T7" fmla="*/ 27 h 33"/>
                <a:gd name="T8" fmla="*/ 1 w 17"/>
                <a:gd name="T9" fmla="*/ 33 h 33"/>
                <a:gd name="T10" fmla="*/ 0 w 17"/>
                <a:gd name="T11" fmla="*/ 26 h 33"/>
                <a:gd name="T12" fmla="*/ 1 w 17"/>
                <a:gd name="T13" fmla="*/ 19 h 33"/>
                <a:gd name="T14" fmla="*/ 3 w 17"/>
                <a:gd name="T15" fmla="*/ 13 h 33"/>
                <a:gd name="T16" fmla="*/ 6 w 17"/>
                <a:gd name="T17" fmla="*/ 6 h 33"/>
                <a:gd name="T18" fmla="*/ 8 w 17"/>
                <a:gd name="T19" fmla="*/ 3 h 33"/>
                <a:gd name="T20" fmla="*/ 10 w 17"/>
                <a:gd name="T21" fmla="*/ 1 h 33"/>
                <a:gd name="T22" fmla="*/ 13 w 17"/>
                <a:gd name="T23" fmla="*/ 0 h 33"/>
                <a:gd name="T24" fmla="*/ 17 w 17"/>
                <a:gd name="T2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" h="33">
                  <a:moveTo>
                    <a:pt x="17" y="0"/>
                  </a:moveTo>
                  <a:lnTo>
                    <a:pt x="13" y="9"/>
                  </a:lnTo>
                  <a:lnTo>
                    <a:pt x="11" y="18"/>
                  </a:lnTo>
                  <a:lnTo>
                    <a:pt x="8" y="27"/>
                  </a:lnTo>
                  <a:lnTo>
                    <a:pt x="1" y="33"/>
                  </a:lnTo>
                  <a:lnTo>
                    <a:pt x="0" y="26"/>
                  </a:lnTo>
                  <a:lnTo>
                    <a:pt x="1" y="19"/>
                  </a:lnTo>
                  <a:lnTo>
                    <a:pt x="3" y="13"/>
                  </a:lnTo>
                  <a:lnTo>
                    <a:pt x="6" y="6"/>
                  </a:lnTo>
                  <a:lnTo>
                    <a:pt x="8" y="3"/>
                  </a:lnTo>
                  <a:lnTo>
                    <a:pt x="10" y="1"/>
                  </a:lnTo>
                  <a:lnTo>
                    <a:pt x="13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B2F2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78">
              <a:extLst>
                <a:ext uri="{FF2B5EF4-FFF2-40B4-BE49-F238E27FC236}">
                  <a16:creationId xmlns:a16="http://schemas.microsoft.com/office/drawing/2014/main" id="{A970190F-4D67-4FD2-BEDB-1E7A539A111A}"/>
                </a:ext>
              </a:extLst>
            </p:cNvPr>
            <p:cNvSpPr>
              <a:spLocks/>
            </p:cNvSpPr>
            <p:nvPr/>
          </p:nvSpPr>
          <p:spPr bwMode="auto">
            <a:xfrm>
              <a:off x="4753" y="480"/>
              <a:ext cx="124" cy="225"/>
            </a:xfrm>
            <a:custGeom>
              <a:avLst/>
              <a:gdLst>
                <a:gd name="T0" fmla="*/ 164 w 372"/>
                <a:gd name="T1" fmla="*/ 37 h 675"/>
                <a:gd name="T2" fmla="*/ 148 w 372"/>
                <a:gd name="T3" fmla="*/ 84 h 675"/>
                <a:gd name="T4" fmla="*/ 155 w 372"/>
                <a:gd name="T5" fmla="*/ 108 h 675"/>
                <a:gd name="T6" fmla="*/ 178 w 372"/>
                <a:gd name="T7" fmla="*/ 106 h 675"/>
                <a:gd name="T8" fmla="*/ 201 w 372"/>
                <a:gd name="T9" fmla="*/ 102 h 675"/>
                <a:gd name="T10" fmla="*/ 226 w 372"/>
                <a:gd name="T11" fmla="*/ 100 h 675"/>
                <a:gd name="T12" fmla="*/ 251 w 372"/>
                <a:gd name="T13" fmla="*/ 115 h 675"/>
                <a:gd name="T14" fmla="*/ 271 w 372"/>
                <a:gd name="T15" fmla="*/ 147 h 675"/>
                <a:gd name="T16" fmla="*/ 286 w 372"/>
                <a:gd name="T17" fmla="*/ 181 h 675"/>
                <a:gd name="T18" fmla="*/ 300 w 372"/>
                <a:gd name="T19" fmla="*/ 218 h 675"/>
                <a:gd name="T20" fmla="*/ 317 w 372"/>
                <a:gd name="T21" fmla="*/ 269 h 675"/>
                <a:gd name="T22" fmla="*/ 337 w 372"/>
                <a:gd name="T23" fmla="*/ 337 h 675"/>
                <a:gd name="T24" fmla="*/ 355 w 372"/>
                <a:gd name="T25" fmla="*/ 407 h 675"/>
                <a:gd name="T26" fmla="*/ 368 w 372"/>
                <a:gd name="T27" fmla="*/ 479 h 675"/>
                <a:gd name="T28" fmla="*/ 372 w 372"/>
                <a:gd name="T29" fmla="*/ 570 h 675"/>
                <a:gd name="T30" fmla="*/ 336 w 372"/>
                <a:gd name="T31" fmla="*/ 572 h 675"/>
                <a:gd name="T32" fmla="*/ 302 w 372"/>
                <a:gd name="T33" fmla="*/ 579 h 675"/>
                <a:gd name="T34" fmla="*/ 269 w 372"/>
                <a:gd name="T35" fmla="*/ 589 h 675"/>
                <a:gd name="T36" fmla="*/ 238 w 372"/>
                <a:gd name="T37" fmla="*/ 605 h 675"/>
                <a:gd name="T38" fmla="*/ 210 w 372"/>
                <a:gd name="T39" fmla="*/ 626 h 675"/>
                <a:gd name="T40" fmla="*/ 179 w 372"/>
                <a:gd name="T41" fmla="*/ 644 h 675"/>
                <a:gd name="T42" fmla="*/ 146 w 372"/>
                <a:gd name="T43" fmla="*/ 660 h 675"/>
                <a:gd name="T44" fmla="*/ 112 w 372"/>
                <a:gd name="T45" fmla="*/ 675 h 675"/>
                <a:gd name="T46" fmla="*/ 99 w 372"/>
                <a:gd name="T47" fmla="*/ 661 h 675"/>
                <a:gd name="T48" fmla="*/ 86 w 372"/>
                <a:gd name="T49" fmla="*/ 646 h 675"/>
                <a:gd name="T50" fmla="*/ 76 w 372"/>
                <a:gd name="T51" fmla="*/ 631 h 675"/>
                <a:gd name="T52" fmla="*/ 69 w 372"/>
                <a:gd name="T53" fmla="*/ 614 h 675"/>
                <a:gd name="T54" fmla="*/ 55 w 372"/>
                <a:gd name="T55" fmla="*/ 587 h 675"/>
                <a:gd name="T56" fmla="*/ 45 w 372"/>
                <a:gd name="T57" fmla="*/ 556 h 675"/>
                <a:gd name="T58" fmla="*/ 30 w 372"/>
                <a:gd name="T59" fmla="*/ 504 h 675"/>
                <a:gd name="T60" fmla="*/ 14 w 372"/>
                <a:gd name="T61" fmla="*/ 451 h 675"/>
                <a:gd name="T62" fmla="*/ 0 w 372"/>
                <a:gd name="T63" fmla="*/ 292 h 675"/>
                <a:gd name="T64" fmla="*/ 14 w 372"/>
                <a:gd name="T65" fmla="*/ 132 h 675"/>
                <a:gd name="T66" fmla="*/ 31 w 372"/>
                <a:gd name="T67" fmla="*/ 94 h 675"/>
                <a:gd name="T68" fmla="*/ 51 w 372"/>
                <a:gd name="T69" fmla="*/ 58 h 675"/>
                <a:gd name="T70" fmla="*/ 76 w 372"/>
                <a:gd name="T71" fmla="*/ 30 h 675"/>
                <a:gd name="T72" fmla="*/ 110 w 372"/>
                <a:gd name="T73" fmla="*/ 10 h 675"/>
                <a:gd name="T74" fmla="*/ 124 w 372"/>
                <a:gd name="T75" fmla="*/ 2 h 675"/>
                <a:gd name="T76" fmla="*/ 142 w 372"/>
                <a:gd name="T77" fmla="*/ 0 h 675"/>
                <a:gd name="T78" fmla="*/ 160 w 372"/>
                <a:gd name="T79" fmla="*/ 5 h 675"/>
                <a:gd name="T80" fmla="*/ 174 w 372"/>
                <a:gd name="T81" fmla="*/ 14 h 6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72" h="675">
                  <a:moveTo>
                    <a:pt x="174" y="14"/>
                  </a:moveTo>
                  <a:lnTo>
                    <a:pt x="164" y="37"/>
                  </a:lnTo>
                  <a:lnTo>
                    <a:pt x="156" y="60"/>
                  </a:lnTo>
                  <a:lnTo>
                    <a:pt x="148" y="84"/>
                  </a:lnTo>
                  <a:lnTo>
                    <a:pt x="143" y="108"/>
                  </a:lnTo>
                  <a:lnTo>
                    <a:pt x="155" y="108"/>
                  </a:lnTo>
                  <a:lnTo>
                    <a:pt x="166" y="107"/>
                  </a:lnTo>
                  <a:lnTo>
                    <a:pt x="178" y="106"/>
                  </a:lnTo>
                  <a:lnTo>
                    <a:pt x="190" y="104"/>
                  </a:lnTo>
                  <a:lnTo>
                    <a:pt x="201" y="102"/>
                  </a:lnTo>
                  <a:lnTo>
                    <a:pt x="213" y="100"/>
                  </a:lnTo>
                  <a:lnTo>
                    <a:pt x="226" y="100"/>
                  </a:lnTo>
                  <a:lnTo>
                    <a:pt x="238" y="102"/>
                  </a:lnTo>
                  <a:lnTo>
                    <a:pt x="251" y="115"/>
                  </a:lnTo>
                  <a:lnTo>
                    <a:pt x="263" y="130"/>
                  </a:lnTo>
                  <a:lnTo>
                    <a:pt x="271" y="147"/>
                  </a:lnTo>
                  <a:lnTo>
                    <a:pt x="280" y="164"/>
                  </a:lnTo>
                  <a:lnTo>
                    <a:pt x="286" y="181"/>
                  </a:lnTo>
                  <a:lnTo>
                    <a:pt x="292" y="199"/>
                  </a:lnTo>
                  <a:lnTo>
                    <a:pt x="300" y="218"/>
                  </a:lnTo>
                  <a:lnTo>
                    <a:pt x="307" y="235"/>
                  </a:lnTo>
                  <a:lnTo>
                    <a:pt x="317" y="269"/>
                  </a:lnTo>
                  <a:lnTo>
                    <a:pt x="327" y="303"/>
                  </a:lnTo>
                  <a:lnTo>
                    <a:pt x="337" y="337"/>
                  </a:lnTo>
                  <a:lnTo>
                    <a:pt x="346" y="372"/>
                  </a:lnTo>
                  <a:lnTo>
                    <a:pt x="355" y="407"/>
                  </a:lnTo>
                  <a:lnTo>
                    <a:pt x="362" y="442"/>
                  </a:lnTo>
                  <a:lnTo>
                    <a:pt x="368" y="479"/>
                  </a:lnTo>
                  <a:lnTo>
                    <a:pt x="372" y="515"/>
                  </a:lnTo>
                  <a:lnTo>
                    <a:pt x="372" y="570"/>
                  </a:lnTo>
                  <a:lnTo>
                    <a:pt x="354" y="570"/>
                  </a:lnTo>
                  <a:lnTo>
                    <a:pt x="336" y="572"/>
                  </a:lnTo>
                  <a:lnTo>
                    <a:pt x="318" y="574"/>
                  </a:lnTo>
                  <a:lnTo>
                    <a:pt x="302" y="579"/>
                  </a:lnTo>
                  <a:lnTo>
                    <a:pt x="285" y="583"/>
                  </a:lnTo>
                  <a:lnTo>
                    <a:pt x="269" y="589"/>
                  </a:lnTo>
                  <a:lnTo>
                    <a:pt x="253" y="597"/>
                  </a:lnTo>
                  <a:lnTo>
                    <a:pt x="238" y="605"/>
                  </a:lnTo>
                  <a:lnTo>
                    <a:pt x="225" y="615"/>
                  </a:lnTo>
                  <a:lnTo>
                    <a:pt x="210" y="626"/>
                  </a:lnTo>
                  <a:lnTo>
                    <a:pt x="195" y="635"/>
                  </a:lnTo>
                  <a:lnTo>
                    <a:pt x="179" y="644"/>
                  </a:lnTo>
                  <a:lnTo>
                    <a:pt x="162" y="652"/>
                  </a:lnTo>
                  <a:lnTo>
                    <a:pt x="146" y="660"/>
                  </a:lnTo>
                  <a:lnTo>
                    <a:pt x="129" y="668"/>
                  </a:lnTo>
                  <a:lnTo>
                    <a:pt x="112" y="675"/>
                  </a:lnTo>
                  <a:lnTo>
                    <a:pt x="105" y="668"/>
                  </a:lnTo>
                  <a:lnTo>
                    <a:pt x="99" y="661"/>
                  </a:lnTo>
                  <a:lnTo>
                    <a:pt x="92" y="654"/>
                  </a:lnTo>
                  <a:lnTo>
                    <a:pt x="86" y="646"/>
                  </a:lnTo>
                  <a:lnTo>
                    <a:pt x="81" y="639"/>
                  </a:lnTo>
                  <a:lnTo>
                    <a:pt x="76" y="631"/>
                  </a:lnTo>
                  <a:lnTo>
                    <a:pt x="72" y="623"/>
                  </a:lnTo>
                  <a:lnTo>
                    <a:pt x="69" y="614"/>
                  </a:lnTo>
                  <a:lnTo>
                    <a:pt x="60" y="602"/>
                  </a:lnTo>
                  <a:lnTo>
                    <a:pt x="55" y="587"/>
                  </a:lnTo>
                  <a:lnTo>
                    <a:pt x="50" y="571"/>
                  </a:lnTo>
                  <a:lnTo>
                    <a:pt x="45" y="556"/>
                  </a:lnTo>
                  <a:lnTo>
                    <a:pt x="38" y="529"/>
                  </a:lnTo>
                  <a:lnTo>
                    <a:pt x="30" y="504"/>
                  </a:lnTo>
                  <a:lnTo>
                    <a:pt x="20" y="479"/>
                  </a:lnTo>
                  <a:lnTo>
                    <a:pt x="14" y="451"/>
                  </a:lnTo>
                  <a:lnTo>
                    <a:pt x="3" y="372"/>
                  </a:lnTo>
                  <a:lnTo>
                    <a:pt x="0" y="292"/>
                  </a:lnTo>
                  <a:lnTo>
                    <a:pt x="3" y="212"/>
                  </a:lnTo>
                  <a:lnTo>
                    <a:pt x="14" y="132"/>
                  </a:lnTo>
                  <a:lnTo>
                    <a:pt x="22" y="113"/>
                  </a:lnTo>
                  <a:lnTo>
                    <a:pt x="31" y="94"/>
                  </a:lnTo>
                  <a:lnTo>
                    <a:pt x="40" y="75"/>
                  </a:lnTo>
                  <a:lnTo>
                    <a:pt x="51" y="58"/>
                  </a:lnTo>
                  <a:lnTo>
                    <a:pt x="63" y="43"/>
                  </a:lnTo>
                  <a:lnTo>
                    <a:pt x="76" y="30"/>
                  </a:lnTo>
                  <a:lnTo>
                    <a:pt x="92" y="18"/>
                  </a:lnTo>
                  <a:lnTo>
                    <a:pt x="110" y="10"/>
                  </a:lnTo>
                  <a:lnTo>
                    <a:pt x="117" y="6"/>
                  </a:lnTo>
                  <a:lnTo>
                    <a:pt x="124" y="2"/>
                  </a:lnTo>
                  <a:lnTo>
                    <a:pt x="134" y="0"/>
                  </a:lnTo>
                  <a:lnTo>
                    <a:pt x="142" y="0"/>
                  </a:lnTo>
                  <a:lnTo>
                    <a:pt x="152" y="1"/>
                  </a:lnTo>
                  <a:lnTo>
                    <a:pt x="160" y="5"/>
                  </a:lnTo>
                  <a:lnTo>
                    <a:pt x="168" y="8"/>
                  </a:lnTo>
                  <a:lnTo>
                    <a:pt x="174" y="14"/>
                  </a:lnTo>
                  <a:close/>
                </a:path>
              </a:pathLst>
            </a:custGeom>
            <a:solidFill>
              <a:srgbClr val="C9BA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79">
              <a:extLst>
                <a:ext uri="{FF2B5EF4-FFF2-40B4-BE49-F238E27FC236}">
                  <a16:creationId xmlns:a16="http://schemas.microsoft.com/office/drawing/2014/main" id="{D8F3A824-86AA-40B9-A5C7-7E2B78FE1639}"/>
                </a:ext>
              </a:extLst>
            </p:cNvPr>
            <p:cNvSpPr>
              <a:spLocks/>
            </p:cNvSpPr>
            <p:nvPr/>
          </p:nvSpPr>
          <p:spPr bwMode="auto">
            <a:xfrm>
              <a:off x="5215" y="487"/>
              <a:ext cx="1" cy="3"/>
            </a:xfrm>
            <a:custGeom>
              <a:avLst/>
              <a:gdLst>
                <a:gd name="T0" fmla="*/ 0 w 2"/>
                <a:gd name="T1" fmla="*/ 0 h 9"/>
                <a:gd name="T2" fmla="*/ 2 w 2"/>
                <a:gd name="T3" fmla="*/ 9 h 9"/>
                <a:gd name="T4" fmla="*/ 0 w 2"/>
                <a:gd name="T5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9">
                  <a:moveTo>
                    <a:pt x="0" y="0"/>
                  </a:moveTo>
                  <a:lnTo>
                    <a:pt x="2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2F2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0">
              <a:extLst>
                <a:ext uri="{FF2B5EF4-FFF2-40B4-BE49-F238E27FC236}">
                  <a16:creationId xmlns:a16="http://schemas.microsoft.com/office/drawing/2014/main" id="{99A37530-8F12-4177-B0D9-C109E9BEB3A9}"/>
                </a:ext>
              </a:extLst>
            </p:cNvPr>
            <p:cNvSpPr>
              <a:spLocks/>
            </p:cNvSpPr>
            <p:nvPr/>
          </p:nvSpPr>
          <p:spPr bwMode="auto">
            <a:xfrm>
              <a:off x="5118" y="503"/>
              <a:ext cx="135" cy="213"/>
            </a:xfrm>
            <a:custGeom>
              <a:avLst/>
              <a:gdLst>
                <a:gd name="T0" fmla="*/ 282 w 404"/>
                <a:gd name="T1" fmla="*/ 56 h 640"/>
                <a:gd name="T2" fmla="*/ 301 w 404"/>
                <a:gd name="T3" fmla="*/ 67 h 640"/>
                <a:gd name="T4" fmla="*/ 320 w 404"/>
                <a:gd name="T5" fmla="*/ 109 h 640"/>
                <a:gd name="T6" fmla="*/ 341 w 404"/>
                <a:gd name="T7" fmla="*/ 162 h 640"/>
                <a:gd name="T8" fmla="*/ 333 w 404"/>
                <a:gd name="T9" fmla="*/ 172 h 640"/>
                <a:gd name="T10" fmla="*/ 309 w 404"/>
                <a:gd name="T11" fmla="*/ 169 h 640"/>
                <a:gd name="T12" fmla="*/ 279 w 404"/>
                <a:gd name="T13" fmla="*/ 177 h 640"/>
                <a:gd name="T14" fmla="*/ 249 w 404"/>
                <a:gd name="T15" fmla="*/ 194 h 640"/>
                <a:gd name="T16" fmla="*/ 244 w 404"/>
                <a:gd name="T17" fmla="*/ 232 h 640"/>
                <a:gd name="T18" fmla="*/ 263 w 404"/>
                <a:gd name="T19" fmla="*/ 265 h 640"/>
                <a:gd name="T20" fmla="*/ 282 w 404"/>
                <a:gd name="T21" fmla="*/ 267 h 640"/>
                <a:gd name="T22" fmla="*/ 298 w 404"/>
                <a:gd name="T23" fmla="*/ 258 h 640"/>
                <a:gd name="T24" fmla="*/ 340 w 404"/>
                <a:gd name="T25" fmla="*/ 248 h 640"/>
                <a:gd name="T26" fmla="*/ 389 w 404"/>
                <a:gd name="T27" fmla="*/ 249 h 640"/>
                <a:gd name="T28" fmla="*/ 402 w 404"/>
                <a:gd name="T29" fmla="*/ 302 h 640"/>
                <a:gd name="T30" fmla="*/ 361 w 404"/>
                <a:gd name="T31" fmla="*/ 347 h 640"/>
                <a:gd name="T32" fmla="*/ 302 w 404"/>
                <a:gd name="T33" fmla="*/ 364 h 640"/>
                <a:gd name="T34" fmla="*/ 234 w 404"/>
                <a:gd name="T35" fmla="*/ 337 h 640"/>
                <a:gd name="T36" fmla="*/ 191 w 404"/>
                <a:gd name="T37" fmla="*/ 272 h 640"/>
                <a:gd name="T38" fmla="*/ 172 w 404"/>
                <a:gd name="T39" fmla="*/ 175 h 640"/>
                <a:gd name="T40" fmla="*/ 152 w 404"/>
                <a:gd name="T41" fmla="*/ 135 h 640"/>
                <a:gd name="T42" fmla="*/ 138 w 404"/>
                <a:gd name="T43" fmla="*/ 102 h 640"/>
                <a:gd name="T44" fmla="*/ 136 w 404"/>
                <a:gd name="T45" fmla="*/ 90 h 640"/>
                <a:gd name="T46" fmla="*/ 136 w 404"/>
                <a:gd name="T47" fmla="*/ 127 h 640"/>
                <a:gd name="T48" fmla="*/ 153 w 404"/>
                <a:gd name="T49" fmla="*/ 165 h 640"/>
                <a:gd name="T50" fmla="*/ 124 w 404"/>
                <a:gd name="T51" fmla="*/ 172 h 640"/>
                <a:gd name="T52" fmla="*/ 102 w 404"/>
                <a:gd name="T53" fmla="*/ 177 h 640"/>
                <a:gd name="T54" fmla="*/ 114 w 404"/>
                <a:gd name="T55" fmla="*/ 184 h 640"/>
                <a:gd name="T56" fmla="*/ 141 w 404"/>
                <a:gd name="T57" fmla="*/ 178 h 640"/>
                <a:gd name="T58" fmla="*/ 158 w 404"/>
                <a:gd name="T59" fmla="*/ 183 h 640"/>
                <a:gd name="T60" fmla="*/ 144 w 404"/>
                <a:gd name="T61" fmla="*/ 216 h 640"/>
                <a:gd name="T62" fmla="*/ 162 w 404"/>
                <a:gd name="T63" fmla="*/ 200 h 640"/>
                <a:gd name="T64" fmla="*/ 167 w 404"/>
                <a:gd name="T65" fmla="*/ 223 h 640"/>
                <a:gd name="T66" fmla="*/ 142 w 404"/>
                <a:gd name="T67" fmla="*/ 264 h 640"/>
                <a:gd name="T68" fmla="*/ 162 w 404"/>
                <a:gd name="T69" fmla="*/ 325 h 640"/>
                <a:gd name="T70" fmla="*/ 175 w 404"/>
                <a:gd name="T71" fmla="*/ 333 h 640"/>
                <a:gd name="T72" fmla="*/ 148 w 404"/>
                <a:gd name="T73" fmla="*/ 428 h 640"/>
                <a:gd name="T74" fmla="*/ 155 w 404"/>
                <a:gd name="T75" fmla="*/ 441 h 640"/>
                <a:gd name="T76" fmla="*/ 130 w 404"/>
                <a:gd name="T77" fmla="*/ 532 h 640"/>
                <a:gd name="T78" fmla="*/ 143 w 404"/>
                <a:gd name="T79" fmla="*/ 564 h 640"/>
                <a:gd name="T80" fmla="*/ 164 w 404"/>
                <a:gd name="T81" fmla="*/ 593 h 640"/>
                <a:gd name="T82" fmla="*/ 149 w 404"/>
                <a:gd name="T83" fmla="*/ 627 h 640"/>
                <a:gd name="T84" fmla="*/ 84 w 404"/>
                <a:gd name="T85" fmla="*/ 597 h 640"/>
                <a:gd name="T86" fmla="*/ 35 w 404"/>
                <a:gd name="T87" fmla="*/ 501 h 640"/>
                <a:gd name="T88" fmla="*/ 9 w 404"/>
                <a:gd name="T89" fmla="*/ 450 h 640"/>
                <a:gd name="T90" fmla="*/ 0 w 404"/>
                <a:gd name="T91" fmla="*/ 405 h 640"/>
                <a:gd name="T92" fmla="*/ 11 w 404"/>
                <a:gd name="T93" fmla="*/ 247 h 640"/>
                <a:gd name="T94" fmla="*/ 48 w 404"/>
                <a:gd name="T95" fmla="*/ 154 h 640"/>
                <a:gd name="T96" fmla="*/ 74 w 404"/>
                <a:gd name="T97" fmla="*/ 88 h 640"/>
                <a:gd name="T98" fmla="*/ 108 w 404"/>
                <a:gd name="T99" fmla="*/ 29 h 640"/>
                <a:gd name="T100" fmla="*/ 170 w 404"/>
                <a:gd name="T101" fmla="*/ 6 h 640"/>
                <a:gd name="T102" fmla="*/ 218 w 404"/>
                <a:gd name="T103" fmla="*/ 15 h 640"/>
                <a:gd name="T104" fmla="*/ 258 w 404"/>
                <a:gd name="T105" fmla="*/ 43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04" h="640">
                  <a:moveTo>
                    <a:pt x="267" y="53"/>
                  </a:moveTo>
                  <a:lnTo>
                    <a:pt x="272" y="53"/>
                  </a:lnTo>
                  <a:lnTo>
                    <a:pt x="276" y="54"/>
                  </a:lnTo>
                  <a:lnTo>
                    <a:pt x="282" y="56"/>
                  </a:lnTo>
                  <a:lnTo>
                    <a:pt x="286" y="59"/>
                  </a:lnTo>
                  <a:lnTo>
                    <a:pt x="291" y="62"/>
                  </a:lnTo>
                  <a:lnTo>
                    <a:pt x="296" y="64"/>
                  </a:lnTo>
                  <a:lnTo>
                    <a:pt x="301" y="67"/>
                  </a:lnTo>
                  <a:lnTo>
                    <a:pt x="306" y="69"/>
                  </a:lnTo>
                  <a:lnTo>
                    <a:pt x="311" y="82"/>
                  </a:lnTo>
                  <a:lnTo>
                    <a:pt x="316" y="95"/>
                  </a:lnTo>
                  <a:lnTo>
                    <a:pt x="320" y="109"/>
                  </a:lnTo>
                  <a:lnTo>
                    <a:pt x="325" y="124"/>
                  </a:lnTo>
                  <a:lnTo>
                    <a:pt x="329" y="137"/>
                  </a:lnTo>
                  <a:lnTo>
                    <a:pt x="335" y="150"/>
                  </a:lnTo>
                  <a:lnTo>
                    <a:pt x="341" y="162"/>
                  </a:lnTo>
                  <a:lnTo>
                    <a:pt x="350" y="175"/>
                  </a:lnTo>
                  <a:lnTo>
                    <a:pt x="344" y="175"/>
                  </a:lnTo>
                  <a:lnTo>
                    <a:pt x="338" y="174"/>
                  </a:lnTo>
                  <a:lnTo>
                    <a:pt x="333" y="172"/>
                  </a:lnTo>
                  <a:lnTo>
                    <a:pt x="326" y="170"/>
                  </a:lnTo>
                  <a:lnTo>
                    <a:pt x="321" y="169"/>
                  </a:lnTo>
                  <a:lnTo>
                    <a:pt x="315" y="169"/>
                  </a:lnTo>
                  <a:lnTo>
                    <a:pt x="309" y="169"/>
                  </a:lnTo>
                  <a:lnTo>
                    <a:pt x="303" y="171"/>
                  </a:lnTo>
                  <a:lnTo>
                    <a:pt x="296" y="174"/>
                  </a:lnTo>
                  <a:lnTo>
                    <a:pt x="287" y="176"/>
                  </a:lnTo>
                  <a:lnTo>
                    <a:pt x="279" y="177"/>
                  </a:lnTo>
                  <a:lnTo>
                    <a:pt x="270" y="179"/>
                  </a:lnTo>
                  <a:lnTo>
                    <a:pt x="262" y="183"/>
                  </a:lnTo>
                  <a:lnTo>
                    <a:pt x="255" y="187"/>
                  </a:lnTo>
                  <a:lnTo>
                    <a:pt x="249" y="194"/>
                  </a:lnTo>
                  <a:lnTo>
                    <a:pt x="245" y="203"/>
                  </a:lnTo>
                  <a:lnTo>
                    <a:pt x="243" y="214"/>
                  </a:lnTo>
                  <a:lnTo>
                    <a:pt x="242" y="224"/>
                  </a:lnTo>
                  <a:lnTo>
                    <a:pt x="244" y="232"/>
                  </a:lnTo>
                  <a:lnTo>
                    <a:pt x="247" y="241"/>
                  </a:lnTo>
                  <a:lnTo>
                    <a:pt x="251" y="249"/>
                  </a:lnTo>
                  <a:lnTo>
                    <a:pt x="256" y="257"/>
                  </a:lnTo>
                  <a:lnTo>
                    <a:pt x="263" y="265"/>
                  </a:lnTo>
                  <a:lnTo>
                    <a:pt x="268" y="272"/>
                  </a:lnTo>
                  <a:lnTo>
                    <a:pt x="273" y="270"/>
                  </a:lnTo>
                  <a:lnTo>
                    <a:pt x="278" y="269"/>
                  </a:lnTo>
                  <a:lnTo>
                    <a:pt x="282" y="267"/>
                  </a:lnTo>
                  <a:lnTo>
                    <a:pt x="286" y="265"/>
                  </a:lnTo>
                  <a:lnTo>
                    <a:pt x="290" y="262"/>
                  </a:lnTo>
                  <a:lnTo>
                    <a:pt x="293" y="260"/>
                  </a:lnTo>
                  <a:lnTo>
                    <a:pt x="298" y="258"/>
                  </a:lnTo>
                  <a:lnTo>
                    <a:pt x="303" y="256"/>
                  </a:lnTo>
                  <a:lnTo>
                    <a:pt x="315" y="255"/>
                  </a:lnTo>
                  <a:lnTo>
                    <a:pt x="327" y="251"/>
                  </a:lnTo>
                  <a:lnTo>
                    <a:pt x="340" y="248"/>
                  </a:lnTo>
                  <a:lnTo>
                    <a:pt x="353" y="245"/>
                  </a:lnTo>
                  <a:lnTo>
                    <a:pt x="364" y="244"/>
                  </a:lnTo>
                  <a:lnTo>
                    <a:pt x="377" y="244"/>
                  </a:lnTo>
                  <a:lnTo>
                    <a:pt x="389" y="249"/>
                  </a:lnTo>
                  <a:lnTo>
                    <a:pt x="399" y="256"/>
                  </a:lnTo>
                  <a:lnTo>
                    <a:pt x="402" y="270"/>
                  </a:lnTo>
                  <a:lnTo>
                    <a:pt x="404" y="288"/>
                  </a:lnTo>
                  <a:lnTo>
                    <a:pt x="402" y="302"/>
                  </a:lnTo>
                  <a:lnTo>
                    <a:pt x="396" y="316"/>
                  </a:lnTo>
                  <a:lnTo>
                    <a:pt x="386" y="326"/>
                  </a:lnTo>
                  <a:lnTo>
                    <a:pt x="374" y="337"/>
                  </a:lnTo>
                  <a:lnTo>
                    <a:pt x="361" y="347"/>
                  </a:lnTo>
                  <a:lnTo>
                    <a:pt x="347" y="355"/>
                  </a:lnTo>
                  <a:lnTo>
                    <a:pt x="334" y="360"/>
                  </a:lnTo>
                  <a:lnTo>
                    <a:pt x="319" y="364"/>
                  </a:lnTo>
                  <a:lnTo>
                    <a:pt x="302" y="364"/>
                  </a:lnTo>
                  <a:lnTo>
                    <a:pt x="285" y="360"/>
                  </a:lnTo>
                  <a:lnTo>
                    <a:pt x="266" y="356"/>
                  </a:lnTo>
                  <a:lnTo>
                    <a:pt x="249" y="348"/>
                  </a:lnTo>
                  <a:lnTo>
                    <a:pt x="234" y="337"/>
                  </a:lnTo>
                  <a:lnTo>
                    <a:pt x="220" y="323"/>
                  </a:lnTo>
                  <a:lnTo>
                    <a:pt x="209" y="307"/>
                  </a:lnTo>
                  <a:lnTo>
                    <a:pt x="199" y="290"/>
                  </a:lnTo>
                  <a:lnTo>
                    <a:pt x="191" y="272"/>
                  </a:lnTo>
                  <a:lnTo>
                    <a:pt x="184" y="253"/>
                  </a:lnTo>
                  <a:lnTo>
                    <a:pt x="180" y="227"/>
                  </a:lnTo>
                  <a:lnTo>
                    <a:pt x="176" y="201"/>
                  </a:lnTo>
                  <a:lnTo>
                    <a:pt x="172" y="175"/>
                  </a:lnTo>
                  <a:lnTo>
                    <a:pt x="173" y="150"/>
                  </a:lnTo>
                  <a:lnTo>
                    <a:pt x="164" y="146"/>
                  </a:lnTo>
                  <a:lnTo>
                    <a:pt x="158" y="141"/>
                  </a:lnTo>
                  <a:lnTo>
                    <a:pt x="152" y="135"/>
                  </a:lnTo>
                  <a:lnTo>
                    <a:pt x="147" y="127"/>
                  </a:lnTo>
                  <a:lnTo>
                    <a:pt x="143" y="119"/>
                  </a:lnTo>
                  <a:lnTo>
                    <a:pt x="140" y="110"/>
                  </a:lnTo>
                  <a:lnTo>
                    <a:pt x="138" y="102"/>
                  </a:lnTo>
                  <a:lnTo>
                    <a:pt x="137" y="93"/>
                  </a:lnTo>
                  <a:lnTo>
                    <a:pt x="137" y="92"/>
                  </a:lnTo>
                  <a:lnTo>
                    <a:pt x="137" y="90"/>
                  </a:lnTo>
                  <a:lnTo>
                    <a:pt x="136" y="90"/>
                  </a:lnTo>
                  <a:lnTo>
                    <a:pt x="135" y="89"/>
                  </a:lnTo>
                  <a:lnTo>
                    <a:pt x="130" y="89"/>
                  </a:lnTo>
                  <a:lnTo>
                    <a:pt x="130" y="109"/>
                  </a:lnTo>
                  <a:lnTo>
                    <a:pt x="136" y="127"/>
                  </a:lnTo>
                  <a:lnTo>
                    <a:pt x="145" y="144"/>
                  </a:lnTo>
                  <a:lnTo>
                    <a:pt x="159" y="158"/>
                  </a:lnTo>
                  <a:lnTo>
                    <a:pt x="159" y="162"/>
                  </a:lnTo>
                  <a:lnTo>
                    <a:pt x="153" y="165"/>
                  </a:lnTo>
                  <a:lnTo>
                    <a:pt x="145" y="168"/>
                  </a:lnTo>
                  <a:lnTo>
                    <a:pt x="138" y="169"/>
                  </a:lnTo>
                  <a:lnTo>
                    <a:pt x="131" y="171"/>
                  </a:lnTo>
                  <a:lnTo>
                    <a:pt x="124" y="172"/>
                  </a:lnTo>
                  <a:lnTo>
                    <a:pt x="117" y="174"/>
                  </a:lnTo>
                  <a:lnTo>
                    <a:pt x="108" y="175"/>
                  </a:lnTo>
                  <a:lnTo>
                    <a:pt x="101" y="175"/>
                  </a:lnTo>
                  <a:lnTo>
                    <a:pt x="102" y="177"/>
                  </a:lnTo>
                  <a:lnTo>
                    <a:pt x="103" y="178"/>
                  </a:lnTo>
                  <a:lnTo>
                    <a:pt x="105" y="180"/>
                  </a:lnTo>
                  <a:lnTo>
                    <a:pt x="107" y="183"/>
                  </a:lnTo>
                  <a:lnTo>
                    <a:pt x="114" y="184"/>
                  </a:lnTo>
                  <a:lnTo>
                    <a:pt x="122" y="183"/>
                  </a:lnTo>
                  <a:lnTo>
                    <a:pt x="128" y="182"/>
                  </a:lnTo>
                  <a:lnTo>
                    <a:pt x="135" y="180"/>
                  </a:lnTo>
                  <a:lnTo>
                    <a:pt x="141" y="178"/>
                  </a:lnTo>
                  <a:lnTo>
                    <a:pt x="148" y="176"/>
                  </a:lnTo>
                  <a:lnTo>
                    <a:pt x="155" y="174"/>
                  </a:lnTo>
                  <a:lnTo>
                    <a:pt x="161" y="171"/>
                  </a:lnTo>
                  <a:lnTo>
                    <a:pt x="158" y="183"/>
                  </a:lnTo>
                  <a:lnTo>
                    <a:pt x="153" y="194"/>
                  </a:lnTo>
                  <a:lnTo>
                    <a:pt x="145" y="206"/>
                  </a:lnTo>
                  <a:lnTo>
                    <a:pt x="137" y="217"/>
                  </a:lnTo>
                  <a:lnTo>
                    <a:pt x="144" y="216"/>
                  </a:lnTo>
                  <a:lnTo>
                    <a:pt x="152" y="212"/>
                  </a:lnTo>
                  <a:lnTo>
                    <a:pt x="157" y="208"/>
                  </a:lnTo>
                  <a:lnTo>
                    <a:pt x="162" y="201"/>
                  </a:lnTo>
                  <a:lnTo>
                    <a:pt x="162" y="200"/>
                  </a:lnTo>
                  <a:lnTo>
                    <a:pt x="165" y="204"/>
                  </a:lnTo>
                  <a:lnTo>
                    <a:pt x="166" y="210"/>
                  </a:lnTo>
                  <a:lnTo>
                    <a:pt x="167" y="217"/>
                  </a:lnTo>
                  <a:lnTo>
                    <a:pt x="167" y="223"/>
                  </a:lnTo>
                  <a:lnTo>
                    <a:pt x="157" y="229"/>
                  </a:lnTo>
                  <a:lnTo>
                    <a:pt x="150" y="240"/>
                  </a:lnTo>
                  <a:lnTo>
                    <a:pt x="146" y="251"/>
                  </a:lnTo>
                  <a:lnTo>
                    <a:pt x="142" y="264"/>
                  </a:lnTo>
                  <a:lnTo>
                    <a:pt x="143" y="280"/>
                  </a:lnTo>
                  <a:lnTo>
                    <a:pt x="146" y="296"/>
                  </a:lnTo>
                  <a:lnTo>
                    <a:pt x="153" y="311"/>
                  </a:lnTo>
                  <a:lnTo>
                    <a:pt x="162" y="325"/>
                  </a:lnTo>
                  <a:lnTo>
                    <a:pt x="165" y="327"/>
                  </a:lnTo>
                  <a:lnTo>
                    <a:pt x="168" y="329"/>
                  </a:lnTo>
                  <a:lnTo>
                    <a:pt x="172" y="331"/>
                  </a:lnTo>
                  <a:lnTo>
                    <a:pt x="175" y="333"/>
                  </a:lnTo>
                  <a:lnTo>
                    <a:pt x="159" y="351"/>
                  </a:lnTo>
                  <a:lnTo>
                    <a:pt x="150" y="375"/>
                  </a:lnTo>
                  <a:lnTo>
                    <a:pt x="147" y="400"/>
                  </a:lnTo>
                  <a:lnTo>
                    <a:pt x="148" y="428"/>
                  </a:lnTo>
                  <a:lnTo>
                    <a:pt x="150" y="431"/>
                  </a:lnTo>
                  <a:lnTo>
                    <a:pt x="150" y="435"/>
                  </a:lnTo>
                  <a:lnTo>
                    <a:pt x="152" y="438"/>
                  </a:lnTo>
                  <a:lnTo>
                    <a:pt x="155" y="441"/>
                  </a:lnTo>
                  <a:lnTo>
                    <a:pt x="139" y="458"/>
                  </a:lnTo>
                  <a:lnTo>
                    <a:pt x="130" y="481"/>
                  </a:lnTo>
                  <a:lnTo>
                    <a:pt x="128" y="506"/>
                  </a:lnTo>
                  <a:lnTo>
                    <a:pt x="130" y="532"/>
                  </a:lnTo>
                  <a:lnTo>
                    <a:pt x="132" y="540"/>
                  </a:lnTo>
                  <a:lnTo>
                    <a:pt x="135" y="550"/>
                  </a:lnTo>
                  <a:lnTo>
                    <a:pt x="139" y="558"/>
                  </a:lnTo>
                  <a:lnTo>
                    <a:pt x="143" y="564"/>
                  </a:lnTo>
                  <a:lnTo>
                    <a:pt x="148" y="572"/>
                  </a:lnTo>
                  <a:lnTo>
                    <a:pt x="154" y="579"/>
                  </a:lnTo>
                  <a:lnTo>
                    <a:pt x="159" y="586"/>
                  </a:lnTo>
                  <a:lnTo>
                    <a:pt x="164" y="593"/>
                  </a:lnTo>
                  <a:lnTo>
                    <a:pt x="165" y="595"/>
                  </a:lnTo>
                  <a:lnTo>
                    <a:pt x="160" y="604"/>
                  </a:lnTo>
                  <a:lnTo>
                    <a:pt x="155" y="616"/>
                  </a:lnTo>
                  <a:lnTo>
                    <a:pt x="149" y="627"/>
                  </a:lnTo>
                  <a:lnTo>
                    <a:pt x="146" y="640"/>
                  </a:lnTo>
                  <a:lnTo>
                    <a:pt x="120" y="632"/>
                  </a:lnTo>
                  <a:lnTo>
                    <a:pt x="100" y="617"/>
                  </a:lnTo>
                  <a:lnTo>
                    <a:pt x="84" y="597"/>
                  </a:lnTo>
                  <a:lnTo>
                    <a:pt x="71" y="573"/>
                  </a:lnTo>
                  <a:lnTo>
                    <a:pt x="59" y="548"/>
                  </a:lnTo>
                  <a:lnTo>
                    <a:pt x="48" y="523"/>
                  </a:lnTo>
                  <a:lnTo>
                    <a:pt x="35" y="501"/>
                  </a:lnTo>
                  <a:lnTo>
                    <a:pt x="18" y="480"/>
                  </a:lnTo>
                  <a:lnTo>
                    <a:pt x="16" y="470"/>
                  </a:lnTo>
                  <a:lnTo>
                    <a:pt x="12" y="460"/>
                  </a:lnTo>
                  <a:lnTo>
                    <a:pt x="9" y="450"/>
                  </a:lnTo>
                  <a:lnTo>
                    <a:pt x="8" y="439"/>
                  </a:lnTo>
                  <a:lnTo>
                    <a:pt x="4" y="429"/>
                  </a:lnTo>
                  <a:lnTo>
                    <a:pt x="1" y="417"/>
                  </a:lnTo>
                  <a:lnTo>
                    <a:pt x="0" y="405"/>
                  </a:lnTo>
                  <a:lnTo>
                    <a:pt x="0" y="392"/>
                  </a:lnTo>
                  <a:lnTo>
                    <a:pt x="0" y="343"/>
                  </a:lnTo>
                  <a:lnTo>
                    <a:pt x="3" y="294"/>
                  </a:lnTo>
                  <a:lnTo>
                    <a:pt x="11" y="247"/>
                  </a:lnTo>
                  <a:lnTo>
                    <a:pt x="20" y="200"/>
                  </a:lnTo>
                  <a:lnTo>
                    <a:pt x="30" y="185"/>
                  </a:lnTo>
                  <a:lnTo>
                    <a:pt x="39" y="170"/>
                  </a:lnTo>
                  <a:lnTo>
                    <a:pt x="48" y="154"/>
                  </a:lnTo>
                  <a:lnTo>
                    <a:pt x="55" y="138"/>
                  </a:lnTo>
                  <a:lnTo>
                    <a:pt x="63" y="122"/>
                  </a:lnTo>
                  <a:lnTo>
                    <a:pt x="69" y="105"/>
                  </a:lnTo>
                  <a:lnTo>
                    <a:pt x="74" y="88"/>
                  </a:lnTo>
                  <a:lnTo>
                    <a:pt x="77" y="70"/>
                  </a:lnTo>
                  <a:lnTo>
                    <a:pt x="85" y="53"/>
                  </a:lnTo>
                  <a:lnTo>
                    <a:pt x="95" y="39"/>
                  </a:lnTo>
                  <a:lnTo>
                    <a:pt x="108" y="29"/>
                  </a:lnTo>
                  <a:lnTo>
                    <a:pt x="122" y="21"/>
                  </a:lnTo>
                  <a:lnTo>
                    <a:pt x="138" y="15"/>
                  </a:lnTo>
                  <a:lnTo>
                    <a:pt x="154" y="11"/>
                  </a:lnTo>
                  <a:lnTo>
                    <a:pt x="170" y="6"/>
                  </a:lnTo>
                  <a:lnTo>
                    <a:pt x="184" y="0"/>
                  </a:lnTo>
                  <a:lnTo>
                    <a:pt x="196" y="5"/>
                  </a:lnTo>
                  <a:lnTo>
                    <a:pt x="207" y="10"/>
                  </a:lnTo>
                  <a:lnTo>
                    <a:pt x="218" y="15"/>
                  </a:lnTo>
                  <a:lnTo>
                    <a:pt x="229" y="21"/>
                  </a:lnTo>
                  <a:lnTo>
                    <a:pt x="238" y="27"/>
                  </a:lnTo>
                  <a:lnTo>
                    <a:pt x="249" y="35"/>
                  </a:lnTo>
                  <a:lnTo>
                    <a:pt x="258" y="43"/>
                  </a:lnTo>
                  <a:lnTo>
                    <a:pt x="267" y="53"/>
                  </a:lnTo>
                  <a:close/>
                </a:path>
              </a:pathLst>
            </a:custGeom>
            <a:solidFill>
              <a:srgbClr val="EAC1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1">
              <a:extLst>
                <a:ext uri="{FF2B5EF4-FFF2-40B4-BE49-F238E27FC236}">
                  <a16:creationId xmlns:a16="http://schemas.microsoft.com/office/drawing/2014/main" id="{282FD713-B912-47A6-9477-A0D90B578C43}"/>
                </a:ext>
              </a:extLst>
            </p:cNvPr>
            <p:cNvSpPr>
              <a:spLocks/>
            </p:cNvSpPr>
            <p:nvPr/>
          </p:nvSpPr>
          <p:spPr bwMode="auto">
            <a:xfrm>
              <a:off x="4836" y="513"/>
              <a:ext cx="64" cy="157"/>
            </a:xfrm>
            <a:custGeom>
              <a:avLst/>
              <a:gdLst>
                <a:gd name="T0" fmla="*/ 70 w 192"/>
                <a:gd name="T1" fmla="*/ 26 h 473"/>
                <a:gd name="T2" fmla="*/ 82 w 192"/>
                <a:gd name="T3" fmla="*/ 44 h 473"/>
                <a:gd name="T4" fmla="*/ 92 w 192"/>
                <a:gd name="T5" fmla="*/ 64 h 473"/>
                <a:gd name="T6" fmla="*/ 101 w 192"/>
                <a:gd name="T7" fmla="*/ 84 h 473"/>
                <a:gd name="T8" fmla="*/ 110 w 192"/>
                <a:gd name="T9" fmla="*/ 105 h 473"/>
                <a:gd name="T10" fmla="*/ 118 w 192"/>
                <a:gd name="T11" fmla="*/ 125 h 473"/>
                <a:gd name="T12" fmla="*/ 126 w 192"/>
                <a:gd name="T13" fmla="*/ 147 h 473"/>
                <a:gd name="T14" fmla="*/ 135 w 192"/>
                <a:gd name="T15" fmla="*/ 167 h 473"/>
                <a:gd name="T16" fmla="*/ 144 w 192"/>
                <a:gd name="T17" fmla="*/ 188 h 473"/>
                <a:gd name="T18" fmla="*/ 154 w 192"/>
                <a:gd name="T19" fmla="*/ 222 h 473"/>
                <a:gd name="T20" fmla="*/ 162 w 192"/>
                <a:gd name="T21" fmla="*/ 255 h 473"/>
                <a:gd name="T22" fmla="*/ 170 w 192"/>
                <a:gd name="T23" fmla="*/ 289 h 473"/>
                <a:gd name="T24" fmla="*/ 177 w 192"/>
                <a:gd name="T25" fmla="*/ 325 h 473"/>
                <a:gd name="T26" fmla="*/ 183 w 192"/>
                <a:gd name="T27" fmla="*/ 359 h 473"/>
                <a:gd name="T28" fmla="*/ 188 w 192"/>
                <a:gd name="T29" fmla="*/ 395 h 473"/>
                <a:gd name="T30" fmla="*/ 191 w 192"/>
                <a:gd name="T31" fmla="*/ 431 h 473"/>
                <a:gd name="T32" fmla="*/ 192 w 192"/>
                <a:gd name="T33" fmla="*/ 468 h 473"/>
                <a:gd name="T34" fmla="*/ 184 w 192"/>
                <a:gd name="T35" fmla="*/ 470 h 473"/>
                <a:gd name="T36" fmla="*/ 177 w 192"/>
                <a:gd name="T37" fmla="*/ 472 h 473"/>
                <a:gd name="T38" fmla="*/ 170 w 192"/>
                <a:gd name="T39" fmla="*/ 473 h 473"/>
                <a:gd name="T40" fmla="*/ 162 w 192"/>
                <a:gd name="T41" fmla="*/ 473 h 473"/>
                <a:gd name="T42" fmla="*/ 154 w 192"/>
                <a:gd name="T43" fmla="*/ 473 h 473"/>
                <a:gd name="T44" fmla="*/ 145 w 192"/>
                <a:gd name="T45" fmla="*/ 473 h 473"/>
                <a:gd name="T46" fmla="*/ 138 w 192"/>
                <a:gd name="T47" fmla="*/ 473 h 473"/>
                <a:gd name="T48" fmla="*/ 129 w 192"/>
                <a:gd name="T49" fmla="*/ 473 h 473"/>
                <a:gd name="T50" fmla="*/ 129 w 192"/>
                <a:gd name="T51" fmla="*/ 428 h 473"/>
                <a:gd name="T52" fmla="*/ 125 w 192"/>
                <a:gd name="T53" fmla="*/ 385 h 473"/>
                <a:gd name="T54" fmla="*/ 119 w 192"/>
                <a:gd name="T55" fmla="*/ 343 h 473"/>
                <a:gd name="T56" fmla="*/ 110 w 192"/>
                <a:gd name="T57" fmla="*/ 301 h 473"/>
                <a:gd name="T58" fmla="*/ 106 w 192"/>
                <a:gd name="T59" fmla="*/ 285 h 473"/>
                <a:gd name="T60" fmla="*/ 102 w 192"/>
                <a:gd name="T61" fmla="*/ 268 h 473"/>
                <a:gd name="T62" fmla="*/ 98 w 192"/>
                <a:gd name="T63" fmla="*/ 251 h 473"/>
                <a:gd name="T64" fmla="*/ 93 w 192"/>
                <a:gd name="T65" fmla="*/ 233 h 473"/>
                <a:gd name="T66" fmla="*/ 89 w 192"/>
                <a:gd name="T67" fmla="*/ 216 h 473"/>
                <a:gd name="T68" fmla="*/ 85 w 192"/>
                <a:gd name="T69" fmla="*/ 200 h 473"/>
                <a:gd name="T70" fmla="*/ 81 w 192"/>
                <a:gd name="T71" fmla="*/ 183 h 473"/>
                <a:gd name="T72" fmla="*/ 75 w 192"/>
                <a:gd name="T73" fmla="*/ 166 h 473"/>
                <a:gd name="T74" fmla="*/ 68 w 192"/>
                <a:gd name="T75" fmla="*/ 150 h 473"/>
                <a:gd name="T76" fmla="*/ 64 w 192"/>
                <a:gd name="T77" fmla="*/ 134 h 473"/>
                <a:gd name="T78" fmla="*/ 58 w 192"/>
                <a:gd name="T79" fmla="*/ 118 h 473"/>
                <a:gd name="T80" fmla="*/ 51 w 192"/>
                <a:gd name="T81" fmla="*/ 102 h 473"/>
                <a:gd name="T82" fmla="*/ 44 w 192"/>
                <a:gd name="T83" fmla="*/ 83 h 473"/>
                <a:gd name="T84" fmla="*/ 36 w 192"/>
                <a:gd name="T85" fmla="*/ 65 h 473"/>
                <a:gd name="T86" fmla="*/ 28 w 192"/>
                <a:gd name="T87" fmla="*/ 46 h 473"/>
                <a:gd name="T88" fmla="*/ 20 w 192"/>
                <a:gd name="T89" fmla="*/ 27 h 473"/>
                <a:gd name="T90" fmla="*/ 14 w 192"/>
                <a:gd name="T91" fmla="*/ 22 h 473"/>
                <a:gd name="T92" fmla="*/ 9 w 192"/>
                <a:gd name="T93" fmla="*/ 14 h 473"/>
                <a:gd name="T94" fmla="*/ 4 w 192"/>
                <a:gd name="T95" fmla="*/ 6 h 473"/>
                <a:gd name="T96" fmla="*/ 0 w 192"/>
                <a:gd name="T97" fmla="*/ 0 h 473"/>
                <a:gd name="T98" fmla="*/ 11 w 192"/>
                <a:gd name="T99" fmla="*/ 2 h 473"/>
                <a:gd name="T100" fmla="*/ 21 w 192"/>
                <a:gd name="T101" fmla="*/ 2 h 473"/>
                <a:gd name="T102" fmla="*/ 32 w 192"/>
                <a:gd name="T103" fmla="*/ 2 h 473"/>
                <a:gd name="T104" fmla="*/ 44 w 192"/>
                <a:gd name="T105" fmla="*/ 2 h 473"/>
                <a:gd name="T106" fmla="*/ 53 w 192"/>
                <a:gd name="T107" fmla="*/ 3 h 473"/>
                <a:gd name="T108" fmla="*/ 60 w 192"/>
                <a:gd name="T109" fmla="*/ 8 h 473"/>
                <a:gd name="T110" fmla="*/ 67 w 192"/>
                <a:gd name="T111" fmla="*/ 15 h 473"/>
                <a:gd name="T112" fmla="*/ 70 w 192"/>
                <a:gd name="T113" fmla="*/ 26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92" h="473">
                  <a:moveTo>
                    <a:pt x="70" y="26"/>
                  </a:moveTo>
                  <a:lnTo>
                    <a:pt x="82" y="44"/>
                  </a:lnTo>
                  <a:lnTo>
                    <a:pt x="92" y="64"/>
                  </a:lnTo>
                  <a:lnTo>
                    <a:pt x="101" y="84"/>
                  </a:lnTo>
                  <a:lnTo>
                    <a:pt x="110" y="105"/>
                  </a:lnTo>
                  <a:lnTo>
                    <a:pt x="118" y="125"/>
                  </a:lnTo>
                  <a:lnTo>
                    <a:pt x="126" y="147"/>
                  </a:lnTo>
                  <a:lnTo>
                    <a:pt x="135" y="167"/>
                  </a:lnTo>
                  <a:lnTo>
                    <a:pt x="144" y="188"/>
                  </a:lnTo>
                  <a:lnTo>
                    <a:pt x="154" y="222"/>
                  </a:lnTo>
                  <a:lnTo>
                    <a:pt x="162" y="255"/>
                  </a:lnTo>
                  <a:lnTo>
                    <a:pt x="170" y="289"/>
                  </a:lnTo>
                  <a:lnTo>
                    <a:pt x="177" y="325"/>
                  </a:lnTo>
                  <a:lnTo>
                    <a:pt x="183" y="359"/>
                  </a:lnTo>
                  <a:lnTo>
                    <a:pt x="188" y="395"/>
                  </a:lnTo>
                  <a:lnTo>
                    <a:pt x="191" y="431"/>
                  </a:lnTo>
                  <a:lnTo>
                    <a:pt x="192" y="468"/>
                  </a:lnTo>
                  <a:lnTo>
                    <a:pt x="184" y="470"/>
                  </a:lnTo>
                  <a:lnTo>
                    <a:pt x="177" y="472"/>
                  </a:lnTo>
                  <a:lnTo>
                    <a:pt x="170" y="473"/>
                  </a:lnTo>
                  <a:lnTo>
                    <a:pt x="162" y="473"/>
                  </a:lnTo>
                  <a:lnTo>
                    <a:pt x="154" y="473"/>
                  </a:lnTo>
                  <a:lnTo>
                    <a:pt x="145" y="473"/>
                  </a:lnTo>
                  <a:lnTo>
                    <a:pt x="138" y="473"/>
                  </a:lnTo>
                  <a:lnTo>
                    <a:pt x="129" y="473"/>
                  </a:lnTo>
                  <a:lnTo>
                    <a:pt x="129" y="428"/>
                  </a:lnTo>
                  <a:lnTo>
                    <a:pt x="125" y="385"/>
                  </a:lnTo>
                  <a:lnTo>
                    <a:pt x="119" y="343"/>
                  </a:lnTo>
                  <a:lnTo>
                    <a:pt x="110" y="301"/>
                  </a:lnTo>
                  <a:lnTo>
                    <a:pt x="106" y="285"/>
                  </a:lnTo>
                  <a:lnTo>
                    <a:pt x="102" y="268"/>
                  </a:lnTo>
                  <a:lnTo>
                    <a:pt x="98" y="251"/>
                  </a:lnTo>
                  <a:lnTo>
                    <a:pt x="93" y="233"/>
                  </a:lnTo>
                  <a:lnTo>
                    <a:pt x="89" y="216"/>
                  </a:lnTo>
                  <a:lnTo>
                    <a:pt x="85" y="200"/>
                  </a:lnTo>
                  <a:lnTo>
                    <a:pt x="81" y="183"/>
                  </a:lnTo>
                  <a:lnTo>
                    <a:pt x="75" y="166"/>
                  </a:lnTo>
                  <a:lnTo>
                    <a:pt x="68" y="150"/>
                  </a:lnTo>
                  <a:lnTo>
                    <a:pt x="64" y="134"/>
                  </a:lnTo>
                  <a:lnTo>
                    <a:pt x="58" y="118"/>
                  </a:lnTo>
                  <a:lnTo>
                    <a:pt x="51" y="102"/>
                  </a:lnTo>
                  <a:lnTo>
                    <a:pt x="44" y="83"/>
                  </a:lnTo>
                  <a:lnTo>
                    <a:pt x="36" y="65"/>
                  </a:lnTo>
                  <a:lnTo>
                    <a:pt x="28" y="46"/>
                  </a:lnTo>
                  <a:lnTo>
                    <a:pt x="20" y="27"/>
                  </a:lnTo>
                  <a:lnTo>
                    <a:pt x="14" y="22"/>
                  </a:lnTo>
                  <a:lnTo>
                    <a:pt x="9" y="14"/>
                  </a:lnTo>
                  <a:lnTo>
                    <a:pt x="4" y="6"/>
                  </a:lnTo>
                  <a:lnTo>
                    <a:pt x="0" y="0"/>
                  </a:lnTo>
                  <a:lnTo>
                    <a:pt x="11" y="2"/>
                  </a:lnTo>
                  <a:lnTo>
                    <a:pt x="21" y="2"/>
                  </a:lnTo>
                  <a:lnTo>
                    <a:pt x="32" y="2"/>
                  </a:lnTo>
                  <a:lnTo>
                    <a:pt x="44" y="2"/>
                  </a:lnTo>
                  <a:lnTo>
                    <a:pt x="53" y="3"/>
                  </a:lnTo>
                  <a:lnTo>
                    <a:pt x="60" y="8"/>
                  </a:lnTo>
                  <a:lnTo>
                    <a:pt x="67" y="15"/>
                  </a:lnTo>
                  <a:lnTo>
                    <a:pt x="70" y="26"/>
                  </a:lnTo>
                  <a:close/>
                </a:path>
              </a:pathLst>
            </a:custGeom>
            <a:solidFill>
              <a:srgbClr val="8C4C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82">
              <a:extLst>
                <a:ext uri="{FF2B5EF4-FFF2-40B4-BE49-F238E27FC236}">
                  <a16:creationId xmlns:a16="http://schemas.microsoft.com/office/drawing/2014/main" id="{B1635B33-E5B3-4D32-8A5E-3CF1FFAF5FD6}"/>
                </a:ext>
              </a:extLst>
            </p:cNvPr>
            <p:cNvSpPr>
              <a:spLocks/>
            </p:cNvSpPr>
            <p:nvPr/>
          </p:nvSpPr>
          <p:spPr bwMode="auto">
            <a:xfrm>
              <a:off x="4860" y="516"/>
              <a:ext cx="146" cy="168"/>
            </a:xfrm>
            <a:custGeom>
              <a:avLst/>
              <a:gdLst>
                <a:gd name="T0" fmla="*/ 226 w 437"/>
                <a:gd name="T1" fmla="*/ 111 h 505"/>
                <a:gd name="T2" fmla="*/ 248 w 437"/>
                <a:gd name="T3" fmla="*/ 122 h 505"/>
                <a:gd name="T4" fmla="*/ 271 w 437"/>
                <a:gd name="T5" fmla="*/ 131 h 505"/>
                <a:gd name="T6" fmla="*/ 296 w 437"/>
                <a:gd name="T7" fmla="*/ 131 h 505"/>
                <a:gd name="T8" fmla="*/ 306 w 437"/>
                <a:gd name="T9" fmla="*/ 144 h 505"/>
                <a:gd name="T10" fmla="*/ 298 w 437"/>
                <a:gd name="T11" fmla="*/ 179 h 505"/>
                <a:gd name="T12" fmla="*/ 284 w 437"/>
                <a:gd name="T13" fmla="*/ 212 h 505"/>
                <a:gd name="T14" fmla="*/ 272 w 437"/>
                <a:gd name="T15" fmla="*/ 246 h 505"/>
                <a:gd name="T16" fmla="*/ 263 w 437"/>
                <a:gd name="T17" fmla="*/ 285 h 505"/>
                <a:gd name="T18" fmla="*/ 260 w 437"/>
                <a:gd name="T19" fmla="*/ 331 h 505"/>
                <a:gd name="T20" fmla="*/ 274 w 437"/>
                <a:gd name="T21" fmla="*/ 362 h 505"/>
                <a:gd name="T22" fmla="*/ 293 w 437"/>
                <a:gd name="T23" fmla="*/ 383 h 505"/>
                <a:gd name="T24" fmla="*/ 314 w 437"/>
                <a:gd name="T25" fmla="*/ 403 h 505"/>
                <a:gd name="T26" fmla="*/ 335 w 437"/>
                <a:gd name="T27" fmla="*/ 423 h 505"/>
                <a:gd name="T28" fmla="*/ 357 w 437"/>
                <a:gd name="T29" fmla="*/ 441 h 505"/>
                <a:gd name="T30" fmla="*/ 380 w 437"/>
                <a:gd name="T31" fmla="*/ 459 h 505"/>
                <a:gd name="T32" fmla="*/ 402 w 437"/>
                <a:gd name="T33" fmla="*/ 478 h 505"/>
                <a:gd name="T34" fmla="*/ 426 w 437"/>
                <a:gd name="T35" fmla="*/ 496 h 505"/>
                <a:gd name="T36" fmla="*/ 417 w 437"/>
                <a:gd name="T37" fmla="*/ 504 h 505"/>
                <a:gd name="T38" fmla="*/ 379 w 437"/>
                <a:gd name="T39" fmla="*/ 498 h 505"/>
                <a:gd name="T40" fmla="*/ 341 w 437"/>
                <a:gd name="T41" fmla="*/ 489 h 505"/>
                <a:gd name="T42" fmla="*/ 304 w 437"/>
                <a:gd name="T43" fmla="*/ 480 h 505"/>
                <a:gd name="T44" fmla="*/ 267 w 437"/>
                <a:gd name="T45" fmla="*/ 470 h 505"/>
                <a:gd name="T46" fmla="*/ 230 w 437"/>
                <a:gd name="T47" fmla="*/ 462 h 505"/>
                <a:gd name="T48" fmla="*/ 191 w 437"/>
                <a:gd name="T49" fmla="*/ 456 h 505"/>
                <a:gd name="T50" fmla="*/ 150 w 437"/>
                <a:gd name="T51" fmla="*/ 456 h 505"/>
                <a:gd name="T52" fmla="*/ 128 w 437"/>
                <a:gd name="T53" fmla="*/ 433 h 505"/>
                <a:gd name="T54" fmla="*/ 121 w 437"/>
                <a:gd name="T55" fmla="*/ 382 h 505"/>
                <a:gd name="T56" fmla="*/ 113 w 437"/>
                <a:gd name="T57" fmla="*/ 315 h 505"/>
                <a:gd name="T58" fmla="*/ 95 w 437"/>
                <a:gd name="T59" fmla="*/ 235 h 505"/>
                <a:gd name="T60" fmla="*/ 71 w 437"/>
                <a:gd name="T61" fmla="*/ 157 h 505"/>
                <a:gd name="T62" fmla="*/ 42 w 437"/>
                <a:gd name="T63" fmla="*/ 82 h 505"/>
                <a:gd name="T64" fmla="*/ 0 w 437"/>
                <a:gd name="T65" fmla="*/ 0 h 505"/>
                <a:gd name="T66" fmla="*/ 28 w 437"/>
                <a:gd name="T67" fmla="*/ 10 h 505"/>
                <a:gd name="T68" fmla="*/ 55 w 437"/>
                <a:gd name="T69" fmla="*/ 22 h 505"/>
                <a:gd name="T70" fmla="*/ 82 w 437"/>
                <a:gd name="T71" fmla="*/ 34 h 505"/>
                <a:gd name="T72" fmla="*/ 109 w 437"/>
                <a:gd name="T73" fmla="*/ 47 h 505"/>
                <a:gd name="T74" fmla="*/ 136 w 437"/>
                <a:gd name="T75" fmla="*/ 61 h 505"/>
                <a:gd name="T76" fmla="*/ 162 w 437"/>
                <a:gd name="T77" fmla="*/ 75 h 505"/>
                <a:gd name="T78" fmla="*/ 188 w 437"/>
                <a:gd name="T79" fmla="*/ 90 h 505"/>
                <a:gd name="T80" fmla="*/ 214 w 437"/>
                <a:gd name="T81" fmla="*/ 106 h 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37" h="505">
                  <a:moveTo>
                    <a:pt x="214" y="106"/>
                  </a:moveTo>
                  <a:lnTo>
                    <a:pt x="226" y="111"/>
                  </a:lnTo>
                  <a:lnTo>
                    <a:pt x="237" y="116"/>
                  </a:lnTo>
                  <a:lnTo>
                    <a:pt x="248" y="122"/>
                  </a:lnTo>
                  <a:lnTo>
                    <a:pt x="260" y="128"/>
                  </a:lnTo>
                  <a:lnTo>
                    <a:pt x="271" y="131"/>
                  </a:lnTo>
                  <a:lnTo>
                    <a:pt x="283" y="132"/>
                  </a:lnTo>
                  <a:lnTo>
                    <a:pt x="296" y="131"/>
                  </a:lnTo>
                  <a:lnTo>
                    <a:pt x="307" y="126"/>
                  </a:lnTo>
                  <a:lnTo>
                    <a:pt x="306" y="144"/>
                  </a:lnTo>
                  <a:lnTo>
                    <a:pt x="303" y="162"/>
                  </a:lnTo>
                  <a:lnTo>
                    <a:pt x="298" y="179"/>
                  </a:lnTo>
                  <a:lnTo>
                    <a:pt x="291" y="195"/>
                  </a:lnTo>
                  <a:lnTo>
                    <a:pt x="284" y="212"/>
                  </a:lnTo>
                  <a:lnTo>
                    <a:pt x="278" y="229"/>
                  </a:lnTo>
                  <a:lnTo>
                    <a:pt x="272" y="246"/>
                  </a:lnTo>
                  <a:lnTo>
                    <a:pt x="268" y="263"/>
                  </a:lnTo>
                  <a:lnTo>
                    <a:pt x="263" y="285"/>
                  </a:lnTo>
                  <a:lnTo>
                    <a:pt x="260" y="308"/>
                  </a:lnTo>
                  <a:lnTo>
                    <a:pt x="260" y="331"/>
                  </a:lnTo>
                  <a:lnTo>
                    <a:pt x="266" y="352"/>
                  </a:lnTo>
                  <a:lnTo>
                    <a:pt x="274" y="362"/>
                  </a:lnTo>
                  <a:lnTo>
                    <a:pt x="284" y="373"/>
                  </a:lnTo>
                  <a:lnTo>
                    <a:pt x="293" y="383"/>
                  </a:lnTo>
                  <a:lnTo>
                    <a:pt x="303" y="393"/>
                  </a:lnTo>
                  <a:lnTo>
                    <a:pt x="314" y="403"/>
                  </a:lnTo>
                  <a:lnTo>
                    <a:pt x="324" y="413"/>
                  </a:lnTo>
                  <a:lnTo>
                    <a:pt x="335" y="423"/>
                  </a:lnTo>
                  <a:lnTo>
                    <a:pt x="345" y="432"/>
                  </a:lnTo>
                  <a:lnTo>
                    <a:pt x="357" y="441"/>
                  </a:lnTo>
                  <a:lnTo>
                    <a:pt x="369" y="450"/>
                  </a:lnTo>
                  <a:lnTo>
                    <a:pt x="380" y="459"/>
                  </a:lnTo>
                  <a:lnTo>
                    <a:pt x="392" y="468"/>
                  </a:lnTo>
                  <a:lnTo>
                    <a:pt x="402" y="478"/>
                  </a:lnTo>
                  <a:lnTo>
                    <a:pt x="414" y="487"/>
                  </a:lnTo>
                  <a:lnTo>
                    <a:pt x="426" y="496"/>
                  </a:lnTo>
                  <a:lnTo>
                    <a:pt x="437" y="505"/>
                  </a:lnTo>
                  <a:lnTo>
                    <a:pt x="417" y="504"/>
                  </a:lnTo>
                  <a:lnTo>
                    <a:pt x="398" y="501"/>
                  </a:lnTo>
                  <a:lnTo>
                    <a:pt x="379" y="498"/>
                  </a:lnTo>
                  <a:lnTo>
                    <a:pt x="360" y="493"/>
                  </a:lnTo>
                  <a:lnTo>
                    <a:pt x="341" y="489"/>
                  </a:lnTo>
                  <a:lnTo>
                    <a:pt x="323" y="484"/>
                  </a:lnTo>
                  <a:lnTo>
                    <a:pt x="304" y="480"/>
                  </a:lnTo>
                  <a:lnTo>
                    <a:pt x="286" y="474"/>
                  </a:lnTo>
                  <a:lnTo>
                    <a:pt x="267" y="470"/>
                  </a:lnTo>
                  <a:lnTo>
                    <a:pt x="248" y="465"/>
                  </a:lnTo>
                  <a:lnTo>
                    <a:pt x="230" y="462"/>
                  </a:lnTo>
                  <a:lnTo>
                    <a:pt x="210" y="458"/>
                  </a:lnTo>
                  <a:lnTo>
                    <a:pt x="191" y="456"/>
                  </a:lnTo>
                  <a:lnTo>
                    <a:pt x="171" y="456"/>
                  </a:lnTo>
                  <a:lnTo>
                    <a:pt x="150" y="456"/>
                  </a:lnTo>
                  <a:lnTo>
                    <a:pt x="129" y="458"/>
                  </a:lnTo>
                  <a:lnTo>
                    <a:pt x="128" y="433"/>
                  </a:lnTo>
                  <a:lnTo>
                    <a:pt x="125" y="408"/>
                  </a:lnTo>
                  <a:lnTo>
                    <a:pt x="121" y="382"/>
                  </a:lnTo>
                  <a:lnTo>
                    <a:pt x="120" y="356"/>
                  </a:lnTo>
                  <a:lnTo>
                    <a:pt x="113" y="315"/>
                  </a:lnTo>
                  <a:lnTo>
                    <a:pt x="105" y="275"/>
                  </a:lnTo>
                  <a:lnTo>
                    <a:pt x="95" y="235"/>
                  </a:lnTo>
                  <a:lnTo>
                    <a:pt x="84" y="196"/>
                  </a:lnTo>
                  <a:lnTo>
                    <a:pt x="71" y="157"/>
                  </a:lnTo>
                  <a:lnTo>
                    <a:pt x="57" y="120"/>
                  </a:lnTo>
                  <a:lnTo>
                    <a:pt x="42" y="82"/>
                  </a:lnTo>
                  <a:lnTo>
                    <a:pt x="27" y="45"/>
                  </a:lnTo>
                  <a:lnTo>
                    <a:pt x="0" y="0"/>
                  </a:lnTo>
                  <a:lnTo>
                    <a:pt x="14" y="5"/>
                  </a:lnTo>
                  <a:lnTo>
                    <a:pt x="28" y="10"/>
                  </a:lnTo>
                  <a:lnTo>
                    <a:pt x="41" y="16"/>
                  </a:lnTo>
                  <a:lnTo>
                    <a:pt x="55" y="22"/>
                  </a:lnTo>
                  <a:lnTo>
                    <a:pt x="68" y="28"/>
                  </a:lnTo>
                  <a:lnTo>
                    <a:pt x="82" y="34"/>
                  </a:lnTo>
                  <a:lnTo>
                    <a:pt x="95" y="40"/>
                  </a:lnTo>
                  <a:lnTo>
                    <a:pt x="109" y="47"/>
                  </a:lnTo>
                  <a:lnTo>
                    <a:pt x="122" y="54"/>
                  </a:lnTo>
                  <a:lnTo>
                    <a:pt x="136" y="61"/>
                  </a:lnTo>
                  <a:lnTo>
                    <a:pt x="148" y="69"/>
                  </a:lnTo>
                  <a:lnTo>
                    <a:pt x="162" y="75"/>
                  </a:lnTo>
                  <a:lnTo>
                    <a:pt x="175" y="83"/>
                  </a:lnTo>
                  <a:lnTo>
                    <a:pt x="188" y="90"/>
                  </a:lnTo>
                  <a:lnTo>
                    <a:pt x="201" y="98"/>
                  </a:lnTo>
                  <a:lnTo>
                    <a:pt x="214" y="106"/>
                  </a:lnTo>
                  <a:close/>
                </a:path>
              </a:pathLst>
            </a:custGeom>
            <a:solidFill>
              <a:srgbClr val="C9BA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3">
              <a:extLst>
                <a:ext uri="{FF2B5EF4-FFF2-40B4-BE49-F238E27FC236}">
                  <a16:creationId xmlns:a16="http://schemas.microsoft.com/office/drawing/2014/main" id="{F7F3645D-F31A-41AD-93EC-1E44F2A7BEFD}"/>
                </a:ext>
              </a:extLst>
            </p:cNvPr>
            <p:cNvSpPr>
              <a:spLocks/>
            </p:cNvSpPr>
            <p:nvPr/>
          </p:nvSpPr>
          <p:spPr bwMode="auto">
            <a:xfrm>
              <a:off x="5175" y="516"/>
              <a:ext cx="145" cy="119"/>
            </a:xfrm>
            <a:custGeom>
              <a:avLst/>
              <a:gdLst>
                <a:gd name="T0" fmla="*/ 436 w 436"/>
                <a:gd name="T1" fmla="*/ 98 h 356"/>
                <a:gd name="T2" fmla="*/ 431 w 436"/>
                <a:gd name="T3" fmla="*/ 123 h 356"/>
                <a:gd name="T4" fmla="*/ 428 w 436"/>
                <a:gd name="T5" fmla="*/ 150 h 356"/>
                <a:gd name="T6" fmla="*/ 418 w 436"/>
                <a:gd name="T7" fmla="*/ 188 h 356"/>
                <a:gd name="T8" fmla="*/ 403 w 436"/>
                <a:gd name="T9" fmla="*/ 235 h 356"/>
                <a:gd name="T10" fmla="*/ 386 w 436"/>
                <a:gd name="T11" fmla="*/ 275 h 356"/>
                <a:gd name="T12" fmla="*/ 365 w 436"/>
                <a:gd name="T13" fmla="*/ 285 h 356"/>
                <a:gd name="T14" fmla="*/ 345 w 436"/>
                <a:gd name="T15" fmla="*/ 297 h 356"/>
                <a:gd name="T16" fmla="*/ 300 w 436"/>
                <a:gd name="T17" fmla="*/ 317 h 356"/>
                <a:gd name="T18" fmla="*/ 241 w 436"/>
                <a:gd name="T19" fmla="*/ 335 h 356"/>
                <a:gd name="T20" fmla="*/ 182 w 436"/>
                <a:gd name="T21" fmla="*/ 355 h 356"/>
                <a:gd name="T22" fmla="*/ 133 w 436"/>
                <a:gd name="T23" fmla="*/ 351 h 356"/>
                <a:gd name="T24" fmla="*/ 91 w 436"/>
                <a:gd name="T25" fmla="*/ 332 h 356"/>
                <a:gd name="T26" fmla="*/ 54 w 436"/>
                <a:gd name="T27" fmla="*/ 315 h 356"/>
                <a:gd name="T28" fmla="*/ 31 w 436"/>
                <a:gd name="T29" fmla="*/ 305 h 356"/>
                <a:gd name="T30" fmla="*/ 11 w 436"/>
                <a:gd name="T31" fmla="*/ 289 h 356"/>
                <a:gd name="T32" fmla="*/ 0 w 436"/>
                <a:gd name="T33" fmla="*/ 253 h 356"/>
                <a:gd name="T34" fmla="*/ 9 w 436"/>
                <a:gd name="T35" fmla="*/ 226 h 356"/>
                <a:gd name="T36" fmla="*/ 40 w 436"/>
                <a:gd name="T37" fmla="*/ 284 h 356"/>
                <a:gd name="T38" fmla="*/ 89 w 436"/>
                <a:gd name="T39" fmla="*/ 323 h 356"/>
                <a:gd name="T40" fmla="*/ 149 w 436"/>
                <a:gd name="T41" fmla="*/ 330 h 356"/>
                <a:gd name="T42" fmla="*/ 197 w 436"/>
                <a:gd name="T43" fmla="*/ 311 h 356"/>
                <a:gd name="T44" fmla="*/ 233 w 436"/>
                <a:gd name="T45" fmla="*/ 276 h 356"/>
                <a:gd name="T46" fmla="*/ 239 w 436"/>
                <a:gd name="T47" fmla="*/ 230 h 356"/>
                <a:gd name="T48" fmla="*/ 229 w 436"/>
                <a:gd name="T49" fmla="*/ 189 h 356"/>
                <a:gd name="T50" fmla="*/ 207 w 436"/>
                <a:gd name="T51" fmla="*/ 152 h 356"/>
                <a:gd name="T52" fmla="*/ 189 w 436"/>
                <a:gd name="T53" fmla="*/ 138 h 356"/>
                <a:gd name="T54" fmla="*/ 211 w 436"/>
                <a:gd name="T55" fmla="*/ 118 h 356"/>
                <a:gd name="T56" fmla="*/ 255 w 436"/>
                <a:gd name="T57" fmla="*/ 109 h 356"/>
                <a:gd name="T58" fmla="*/ 300 w 436"/>
                <a:gd name="T59" fmla="*/ 103 h 356"/>
                <a:gd name="T60" fmla="*/ 324 w 436"/>
                <a:gd name="T61" fmla="*/ 110 h 356"/>
                <a:gd name="T62" fmla="*/ 347 w 436"/>
                <a:gd name="T63" fmla="*/ 114 h 356"/>
                <a:gd name="T64" fmla="*/ 359 w 436"/>
                <a:gd name="T65" fmla="*/ 110 h 356"/>
                <a:gd name="T66" fmla="*/ 338 w 436"/>
                <a:gd name="T67" fmla="*/ 105 h 356"/>
                <a:gd name="T68" fmla="*/ 321 w 436"/>
                <a:gd name="T69" fmla="*/ 102 h 356"/>
                <a:gd name="T70" fmla="*/ 306 w 436"/>
                <a:gd name="T71" fmla="*/ 97 h 356"/>
                <a:gd name="T72" fmla="*/ 298 w 436"/>
                <a:gd name="T73" fmla="*/ 89 h 356"/>
                <a:gd name="T74" fmla="*/ 321 w 436"/>
                <a:gd name="T75" fmla="*/ 77 h 356"/>
                <a:gd name="T76" fmla="*/ 346 w 436"/>
                <a:gd name="T77" fmla="*/ 66 h 356"/>
                <a:gd name="T78" fmla="*/ 334 w 436"/>
                <a:gd name="T79" fmla="*/ 64 h 356"/>
                <a:gd name="T80" fmla="*/ 308 w 436"/>
                <a:gd name="T81" fmla="*/ 76 h 356"/>
                <a:gd name="T82" fmla="*/ 284 w 436"/>
                <a:gd name="T83" fmla="*/ 94 h 356"/>
                <a:gd name="T84" fmla="*/ 305 w 436"/>
                <a:gd name="T85" fmla="*/ 46 h 356"/>
                <a:gd name="T86" fmla="*/ 295 w 436"/>
                <a:gd name="T87" fmla="*/ 46 h 356"/>
                <a:gd name="T88" fmla="*/ 290 w 436"/>
                <a:gd name="T89" fmla="*/ 49 h 356"/>
                <a:gd name="T90" fmla="*/ 306 w 436"/>
                <a:gd name="T91" fmla="*/ 0 h 356"/>
                <a:gd name="T92" fmla="*/ 350 w 436"/>
                <a:gd name="T93" fmla="*/ 37 h 356"/>
                <a:gd name="T94" fmla="*/ 399 w 436"/>
                <a:gd name="T95" fmla="*/ 63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36" h="356">
                  <a:moveTo>
                    <a:pt x="430" y="85"/>
                  </a:moveTo>
                  <a:lnTo>
                    <a:pt x="435" y="90"/>
                  </a:lnTo>
                  <a:lnTo>
                    <a:pt x="436" y="98"/>
                  </a:lnTo>
                  <a:lnTo>
                    <a:pt x="435" y="107"/>
                  </a:lnTo>
                  <a:lnTo>
                    <a:pt x="434" y="115"/>
                  </a:lnTo>
                  <a:lnTo>
                    <a:pt x="431" y="123"/>
                  </a:lnTo>
                  <a:lnTo>
                    <a:pt x="430" y="132"/>
                  </a:lnTo>
                  <a:lnTo>
                    <a:pt x="430" y="142"/>
                  </a:lnTo>
                  <a:lnTo>
                    <a:pt x="428" y="150"/>
                  </a:lnTo>
                  <a:lnTo>
                    <a:pt x="425" y="163"/>
                  </a:lnTo>
                  <a:lnTo>
                    <a:pt x="422" y="176"/>
                  </a:lnTo>
                  <a:lnTo>
                    <a:pt x="418" y="188"/>
                  </a:lnTo>
                  <a:lnTo>
                    <a:pt x="413" y="201"/>
                  </a:lnTo>
                  <a:lnTo>
                    <a:pt x="408" y="218"/>
                  </a:lnTo>
                  <a:lnTo>
                    <a:pt x="403" y="235"/>
                  </a:lnTo>
                  <a:lnTo>
                    <a:pt x="398" y="253"/>
                  </a:lnTo>
                  <a:lnTo>
                    <a:pt x="392" y="270"/>
                  </a:lnTo>
                  <a:lnTo>
                    <a:pt x="386" y="275"/>
                  </a:lnTo>
                  <a:lnTo>
                    <a:pt x="379" y="278"/>
                  </a:lnTo>
                  <a:lnTo>
                    <a:pt x="372" y="282"/>
                  </a:lnTo>
                  <a:lnTo>
                    <a:pt x="365" y="285"/>
                  </a:lnTo>
                  <a:lnTo>
                    <a:pt x="359" y="289"/>
                  </a:lnTo>
                  <a:lnTo>
                    <a:pt x="351" y="292"/>
                  </a:lnTo>
                  <a:lnTo>
                    <a:pt x="345" y="297"/>
                  </a:lnTo>
                  <a:lnTo>
                    <a:pt x="338" y="301"/>
                  </a:lnTo>
                  <a:lnTo>
                    <a:pt x="319" y="309"/>
                  </a:lnTo>
                  <a:lnTo>
                    <a:pt x="300" y="317"/>
                  </a:lnTo>
                  <a:lnTo>
                    <a:pt x="280" y="323"/>
                  </a:lnTo>
                  <a:lnTo>
                    <a:pt x="261" y="330"/>
                  </a:lnTo>
                  <a:lnTo>
                    <a:pt x="241" y="335"/>
                  </a:lnTo>
                  <a:lnTo>
                    <a:pt x="221" y="342"/>
                  </a:lnTo>
                  <a:lnTo>
                    <a:pt x="202" y="348"/>
                  </a:lnTo>
                  <a:lnTo>
                    <a:pt x="182" y="355"/>
                  </a:lnTo>
                  <a:lnTo>
                    <a:pt x="165" y="356"/>
                  </a:lnTo>
                  <a:lnTo>
                    <a:pt x="149" y="355"/>
                  </a:lnTo>
                  <a:lnTo>
                    <a:pt x="133" y="351"/>
                  </a:lnTo>
                  <a:lnTo>
                    <a:pt x="119" y="347"/>
                  </a:lnTo>
                  <a:lnTo>
                    <a:pt x="104" y="340"/>
                  </a:lnTo>
                  <a:lnTo>
                    <a:pt x="91" y="332"/>
                  </a:lnTo>
                  <a:lnTo>
                    <a:pt x="77" y="324"/>
                  </a:lnTo>
                  <a:lnTo>
                    <a:pt x="63" y="316"/>
                  </a:lnTo>
                  <a:lnTo>
                    <a:pt x="54" y="315"/>
                  </a:lnTo>
                  <a:lnTo>
                    <a:pt x="45" y="311"/>
                  </a:lnTo>
                  <a:lnTo>
                    <a:pt x="38" y="308"/>
                  </a:lnTo>
                  <a:lnTo>
                    <a:pt x="31" y="305"/>
                  </a:lnTo>
                  <a:lnTo>
                    <a:pt x="24" y="299"/>
                  </a:lnTo>
                  <a:lnTo>
                    <a:pt x="18" y="294"/>
                  </a:lnTo>
                  <a:lnTo>
                    <a:pt x="11" y="289"/>
                  </a:lnTo>
                  <a:lnTo>
                    <a:pt x="4" y="283"/>
                  </a:lnTo>
                  <a:lnTo>
                    <a:pt x="1" y="269"/>
                  </a:lnTo>
                  <a:lnTo>
                    <a:pt x="0" y="253"/>
                  </a:lnTo>
                  <a:lnTo>
                    <a:pt x="1" y="238"/>
                  </a:lnTo>
                  <a:lnTo>
                    <a:pt x="5" y="226"/>
                  </a:lnTo>
                  <a:lnTo>
                    <a:pt x="9" y="226"/>
                  </a:lnTo>
                  <a:lnTo>
                    <a:pt x="18" y="246"/>
                  </a:lnTo>
                  <a:lnTo>
                    <a:pt x="28" y="266"/>
                  </a:lnTo>
                  <a:lnTo>
                    <a:pt x="40" y="284"/>
                  </a:lnTo>
                  <a:lnTo>
                    <a:pt x="55" y="300"/>
                  </a:lnTo>
                  <a:lnTo>
                    <a:pt x="71" y="312"/>
                  </a:lnTo>
                  <a:lnTo>
                    <a:pt x="89" y="323"/>
                  </a:lnTo>
                  <a:lnTo>
                    <a:pt x="109" y="328"/>
                  </a:lnTo>
                  <a:lnTo>
                    <a:pt x="132" y="330"/>
                  </a:lnTo>
                  <a:lnTo>
                    <a:pt x="149" y="330"/>
                  </a:lnTo>
                  <a:lnTo>
                    <a:pt x="166" y="326"/>
                  </a:lnTo>
                  <a:lnTo>
                    <a:pt x="182" y="320"/>
                  </a:lnTo>
                  <a:lnTo>
                    <a:pt x="197" y="311"/>
                  </a:lnTo>
                  <a:lnTo>
                    <a:pt x="210" y="302"/>
                  </a:lnTo>
                  <a:lnTo>
                    <a:pt x="223" y="290"/>
                  </a:lnTo>
                  <a:lnTo>
                    <a:pt x="233" y="276"/>
                  </a:lnTo>
                  <a:lnTo>
                    <a:pt x="241" y="260"/>
                  </a:lnTo>
                  <a:lnTo>
                    <a:pt x="240" y="245"/>
                  </a:lnTo>
                  <a:lnTo>
                    <a:pt x="239" y="230"/>
                  </a:lnTo>
                  <a:lnTo>
                    <a:pt x="237" y="217"/>
                  </a:lnTo>
                  <a:lnTo>
                    <a:pt x="234" y="202"/>
                  </a:lnTo>
                  <a:lnTo>
                    <a:pt x="229" y="189"/>
                  </a:lnTo>
                  <a:lnTo>
                    <a:pt x="223" y="176"/>
                  </a:lnTo>
                  <a:lnTo>
                    <a:pt x="217" y="163"/>
                  </a:lnTo>
                  <a:lnTo>
                    <a:pt x="207" y="152"/>
                  </a:lnTo>
                  <a:lnTo>
                    <a:pt x="201" y="148"/>
                  </a:lnTo>
                  <a:lnTo>
                    <a:pt x="194" y="144"/>
                  </a:lnTo>
                  <a:lnTo>
                    <a:pt x="189" y="138"/>
                  </a:lnTo>
                  <a:lnTo>
                    <a:pt x="185" y="132"/>
                  </a:lnTo>
                  <a:lnTo>
                    <a:pt x="198" y="123"/>
                  </a:lnTo>
                  <a:lnTo>
                    <a:pt x="211" y="118"/>
                  </a:lnTo>
                  <a:lnTo>
                    <a:pt x="225" y="113"/>
                  </a:lnTo>
                  <a:lnTo>
                    <a:pt x="240" y="110"/>
                  </a:lnTo>
                  <a:lnTo>
                    <a:pt x="255" y="109"/>
                  </a:lnTo>
                  <a:lnTo>
                    <a:pt x="271" y="106"/>
                  </a:lnTo>
                  <a:lnTo>
                    <a:pt x="285" y="105"/>
                  </a:lnTo>
                  <a:lnTo>
                    <a:pt x="300" y="103"/>
                  </a:lnTo>
                  <a:lnTo>
                    <a:pt x="308" y="105"/>
                  </a:lnTo>
                  <a:lnTo>
                    <a:pt x="315" y="109"/>
                  </a:lnTo>
                  <a:lnTo>
                    <a:pt x="324" y="110"/>
                  </a:lnTo>
                  <a:lnTo>
                    <a:pt x="331" y="112"/>
                  </a:lnTo>
                  <a:lnTo>
                    <a:pt x="338" y="113"/>
                  </a:lnTo>
                  <a:lnTo>
                    <a:pt x="347" y="114"/>
                  </a:lnTo>
                  <a:lnTo>
                    <a:pt x="354" y="115"/>
                  </a:lnTo>
                  <a:lnTo>
                    <a:pt x="362" y="115"/>
                  </a:lnTo>
                  <a:lnTo>
                    <a:pt x="359" y="110"/>
                  </a:lnTo>
                  <a:lnTo>
                    <a:pt x="352" y="107"/>
                  </a:lnTo>
                  <a:lnTo>
                    <a:pt x="345" y="107"/>
                  </a:lnTo>
                  <a:lnTo>
                    <a:pt x="338" y="105"/>
                  </a:lnTo>
                  <a:lnTo>
                    <a:pt x="333" y="104"/>
                  </a:lnTo>
                  <a:lnTo>
                    <a:pt x="328" y="103"/>
                  </a:lnTo>
                  <a:lnTo>
                    <a:pt x="321" y="102"/>
                  </a:lnTo>
                  <a:lnTo>
                    <a:pt x="316" y="99"/>
                  </a:lnTo>
                  <a:lnTo>
                    <a:pt x="311" y="98"/>
                  </a:lnTo>
                  <a:lnTo>
                    <a:pt x="306" y="97"/>
                  </a:lnTo>
                  <a:lnTo>
                    <a:pt x="299" y="96"/>
                  </a:lnTo>
                  <a:lnTo>
                    <a:pt x="293" y="96"/>
                  </a:lnTo>
                  <a:lnTo>
                    <a:pt x="298" y="89"/>
                  </a:lnTo>
                  <a:lnTo>
                    <a:pt x="306" y="84"/>
                  </a:lnTo>
                  <a:lnTo>
                    <a:pt x="313" y="80"/>
                  </a:lnTo>
                  <a:lnTo>
                    <a:pt x="321" y="77"/>
                  </a:lnTo>
                  <a:lnTo>
                    <a:pt x="330" y="73"/>
                  </a:lnTo>
                  <a:lnTo>
                    <a:pt x="338" y="70"/>
                  </a:lnTo>
                  <a:lnTo>
                    <a:pt x="346" y="66"/>
                  </a:lnTo>
                  <a:lnTo>
                    <a:pt x="353" y="61"/>
                  </a:lnTo>
                  <a:lnTo>
                    <a:pt x="344" y="62"/>
                  </a:lnTo>
                  <a:lnTo>
                    <a:pt x="334" y="64"/>
                  </a:lnTo>
                  <a:lnTo>
                    <a:pt x="326" y="68"/>
                  </a:lnTo>
                  <a:lnTo>
                    <a:pt x="316" y="71"/>
                  </a:lnTo>
                  <a:lnTo>
                    <a:pt x="308" y="76"/>
                  </a:lnTo>
                  <a:lnTo>
                    <a:pt x="299" y="80"/>
                  </a:lnTo>
                  <a:lnTo>
                    <a:pt x="291" y="87"/>
                  </a:lnTo>
                  <a:lnTo>
                    <a:pt x="284" y="94"/>
                  </a:lnTo>
                  <a:lnTo>
                    <a:pt x="289" y="77"/>
                  </a:lnTo>
                  <a:lnTo>
                    <a:pt x="296" y="61"/>
                  </a:lnTo>
                  <a:lnTo>
                    <a:pt x="305" y="46"/>
                  </a:lnTo>
                  <a:lnTo>
                    <a:pt x="311" y="33"/>
                  </a:lnTo>
                  <a:lnTo>
                    <a:pt x="302" y="39"/>
                  </a:lnTo>
                  <a:lnTo>
                    <a:pt x="295" y="46"/>
                  </a:lnTo>
                  <a:lnTo>
                    <a:pt x="289" y="55"/>
                  </a:lnTo>
                  <a:lnTo>
                    <a:pt x="284" y="65"/>
                  </a:lnTo>
                  <a:lnTo>
                    <a:pt x="290" y="49"/>
                  </a:lnTo>
                  <a:lnTo>
                    <a:pt x="295" y="32"/>
                  </a:lnTo>
                  <a:lnTo>
                    <a:pt x="300" y="16"/>
                  </a:lnTo>
                  <a:lnTo>
                    <a:pt x="306" y="0"/>
                  </a:lnTo>
                  <a:lnTo>
                    <a:pt x="320" y="15"/>
                  </a:lnTo>
                  <a:lnTo>
                    <a:pt x="335" y="27"/>
                  </a:lnTo>
                  <a:lnTo>
                    <a:pt x="350" y="37"/>
                  </a:lnTo>
                  <a:lnTo>
                    <a:pt x="366" y="46"/>
                  </a:lnTo>
                  <a:lnTo>
                    <a:pt x="383" y="55"/>
                  </a:lnTo>
                  <a:lnTo>
                    <a:pt x="399" y="63"/>
                  </a:lnTo>
                  <a:lnTo>
                    <a:pt x="414" y="73"/>
                  </a:lnTo>
                  <a:lnTo>
                    <a:pt x="430" y="85"/>
                  </a:lnTo>
                  <a:close/>
                </a:path>
              </a:pathLst>
            </a:custGeom>
            <a:solidFill>
              <a:srgbClr val="EAC1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84">
              <a:extLst>
                <a:ext uri="{FF2B5EF4-FFF2-40B4-BE49-F238E27FC236}">
                  <a16:creationId xmlns:a16="http://schemas.microsoft.com/office/drawing/2014/main" id="{56FFFFC8-4206-4A4A-BC04-3296E7B4A055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4" y="531"/>
              <a:ext cx="42" cy="132"/>
            </a:xfrm>
            <a:custGeom>
              <a:avLst/>
              <a:gdLst>
                <a:gd name="T0" fmla="*/ 69 w 126"/>
                <a:gd name="T1" fmla="*/ 17 h 395"/>
                <a:gd name="T2" fmla="*/ 73 w 126"/>
                <a:gd name="T3" fmla="*/ 37 h 395"/>
                <a:gd name="T4" fmla="*/ 78 w 126"/>
                <a:gd name="T5" fmla="*/ 59 h 395"/>
                <a:gd name="T6" fmla="*/ 85 w 126"/>
                <a:gd name="T7" fmla="*/ 79 h 395"/>
                <a:gd name="T8" fmla="*/ 91 w 126"/>
                <a:gd name="T9" fmla="*/ 99 h 395"/>
                <a:gd name="T10" fmla="*/ 97 w 126"/>
                <a:gd name="T11" fmla="*/ 120 h 395"/>
                <a:gd name="T12" fmla="*/ 103 w 126"/>
                <a:gd name="T13" fmla="*/ 141 h 395"/>
                <a:gd name="T14" fmla="*/ 106 w 126"/>
                <a:gd name="T15" fmla="*/ 163 h 395"/>
                <a:gd name="T16" fmla="*/ 108 w 126"/>
                <a:gd name="T17" fmla="*/ 185 h 395"/>
                <a:gd name="T18" fmla="*/ 113 w 126"/>
                <a:gd name="T19" fmla="*/ 227 h 395"/>
                <a:gd name="T20" fmla="*/ 117 w 126"/>
                <a:gd name="T21" fmla="*/ 270 h 395"/>
                <a:gd name="T22" fmla="*/ 122 w 126"/>
                <a:gd name="T23" fmla="*/ 313 h 395"/>
                <a:gd name="T24" fmla="*/ 126 w 126"/>
                <a:gd name="T25" fmla="*/ 355 h 395"/>
                <a:gd name="T26" fmla="*/ 118 w 126"/>
                <a:gd name="T27" fmla="*/ 361 h 395"/>
                <a:gd name="T28" fmla="*/ 111 w 126"/>
                <a:gd name="T29" fmla="*/ 366 h 395"/>
                <a:gd name="T30" fmla="*/ 104 w 126"/>
                <a:gd name="T31" fmla="*/ 372 h 395"/>
                <a:gd name="T32" fmla="*/ 96 w 126"/>
                <a:gd name="T33" fmla="*/ 378 h 395"/>
                <a:gd name="T34" fmla="*/ 88 w 126"/>
                <a:gd name="T35" fmla="*/ 384 h 395"/>
                <a:gd name="T36" fmla="*/ 80 w 126"/>
                <a:gd name="T37" fmla="*/ 388 h 395"/>
                <a:gd name="T38" fmla="*/ 72 w 126"/>
                <a:gd name="T39" fmla="*/ 392 h 395"/>
                <a:gd name="T40" fmla="*/ 62 w 126"/>
                <a:gd name="T41" fmla="*/ 395 h 395"/>
                <a:gd name="T42" fmla="*/ 68 w 126"/>
                <a:gd name="T43" fmla="*/ 363 h 395"/>
                <a:gd name="T44" fmla="*/ 69 w 126"/>
                <a:gd name="T45" fmla="*/ 330 h 395"/>
                <a:gd name="T46" fmla="*/ 68 w 126"/>
                <a:gd name="T47" fmla="*/ 298 h 395"/>
                <a:gd name="T48" fmla="*/ 64 w 126"/>
                <a:gd name="T49" fmla="*/ 266 h 395"/>
                <a:gd name="T50" fmla="*/ 59 w 126"/>
                <a:gd name="T51" fmla="*/ 234 h 395"/>
                <a:gd name="T52" fmla="*/ 54 w 126"/>
                <a:gd name="T53" fmla="*/ 202 h 395"/>
                <a:gd name="T54" fmla="*/ 50 w 126"/>
                <a:gd name="T55" fmla="*/ 171 h 395"/>
                <a:gd name="T56" fmla="*/ 45 w 126"/>
                <a:gd name="T57" fmla="*/ 139 h 395"/>
                <a:gd name="T58" fmla="*/ 41 w 126"/>
                <a:gd name="T59" fmla="*/ 120 h 395"/>
                <a:gd name="T60" fmla="*/ 36 w 126"/>
                <a:gd name="T61" fmla="*/ 103 h 395"/>
                <a:gd name="T62" fmla="*/ 31 w 126"/>
                <a:gd name="T63" fmla="*/ 86 h 395"/>
                <a:gd name="T64" fmla="*/ 24 w 126"/>
                <a:gd name="T65" fmla="*/ 70 h 395"/>
                <a:gd name="T66" fmla="*/ 18 w 126"/>
                <a:gd name="T67" fmla="*/ 53 h 395"/>
                <a:gd name="T68" fmla="*/ 11 w 126"/>
                <a:gd name="T69" fmla="*/ 37 h 395"/>
                <a:gd name="T70" fmla="*/ 5 w 126"/>
                <a:gd name="T71" fmla="*/ 20 h 395"/>
                <a:gd name="T72" fmla="*/ 0 w 126"/>
                <a:gd name="T73" fmla="*/ 3 h 395"/>
                <a:gd name="T74" fmla="*/ 9 w 126"/>
                <a:gd name="T75" fmla="*/ 3 h 395"/>
                <a:gd name="T76" fmla="*/ 19 w 126"/>
                <a:gd name="T77" fmla="*/ 2 h 395"/>
                <a:gd name="T78" fmla="*/ 29 w 126"/>
                <a:gd name="T79" fmla="*/ 1 h 395"/>
                <a:gd name="T80" fmla="*/ 40 w 126"/>
                <a:gd name="T81" fmla="*/ 0 h 395"/>
                <a:gd name="T82" fmla="*/ 50 w 126"/>
                <a:gd name="T83" fmla="*/ 0 h 395"/>
                <a:gd name="T84" fmla="*/ 58 w 126"/>
                <a:gd name="T85" fmla="*/ 1 h 395"/>
                <a:gd name="T86" fmla="*/ 64 w 126"/>
                <a:gd name="T87" fmla="*/ 6 h 395"/>
                <a:gd name="T88" fmla="*/ 69 w 126"/>
                <a:gd name="T89" fmla="*/ 17 h 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26" h="395">
                  <a:moveTo>
                    <a:pt x="69" y="17"/>
                  </a:moveTo>
                  <a:lnTo>
                    <a:pt x="73" y="37"/>
                  </a:lnTo>
                  <a:lnTo>
                    <a:pt x="78" y="59"/>
                  </a:lnTo>
                  <a:lnTo>
                    <a:pt x="85" y="79"/>
                  </a:lnTo>
                  <a:lnTo>
                    <a:pt x="91" y="99"/>
                  </a:lnTo>
                  <a:lnTo>
                    <a:pt x="97" y="120"/>
                  </a:lnTo>
                  <a:lnTo>
                    <a:pt x="103" y="141"/>
                  </a:lnTo>
                  <a:lnTo>
                    <a:pt x="106" y="163"/>
                  </a:lnTo>
                  <a:lnTo>
                    <a:pt x="108" y="185"/>
                  </a:lnTo>
                  <a:lnTo>
                    <a:pt x="113" y="227"/>
                  </a:lnTo>
                  <a:lnTo>
                    <a:pt x="117" y="270"/>
                  </a:lnTo>
                  <a:lnTo>
                    <a:pt x="122" y="313"/>
                  </a:lnTo>
                  <a:lnTo>
                    <a:pt x="126" y="355"/>
                  </a:lnTo>
                  <a:lnTo>
                    <a:pt x="118" y="361"/>
                  </a:lnTo>
                  <a:lnTo>
                    <a:pt x="111" y="366"/>
                  </a:lnTo>
                  <a:lnTo>
                    <a:pt x="104" y="372"/>
                  </a:lnTo>
                  <a:lnTo>
                    <a:pt x="96" y="378"/>
                  </a:lnTo>
                  <a:lnTo>
                    <a:pt x="88" y="384"/>
                  </a:lnTo>
                  <a:lnTo>
                    <a:pt x="80" y="388"/>
                  </a:lnTo>
                  <a:lnTo>
                    <a:pt x="72" y="392"/>
                  </a:lnTo>
                  <a:lnTo>
                    <a:pt x="62" y="395"/>
                  </a:lnTo>
                  <a:lnTo>
                    <a:pt x="68" y="363"/>
                  </a:lnTo>
                  <a:lnTo>
                    <a:pt x="69" y="330"/>
                  </a:lnTo>
                  <a:lnTo>
                    <a:pt x="68" y="298"/>
                  </a:lnTo>
                  <a:lnTo>
                    <a:pt x="64" y="266"/>
                  </a:lnTo>
                  <a:lnTo>
                    <a:pt x="59" y="234"/>
                  </a:lnTo>
                  <a:lnTo>
                    <a:pt x="54" y="202"/>
                  </a:lnTo>
                  <a:lnTo>
                    <a:pt x="50" y="171"/>
                  </a:lnTo>
                  <a:lnTo>
                    <a:pt x="45" y="139"/>
                  </a:lnTo>
                  <a:lnTo>
                    <a:pt x="41" y="120"/>
                  </a:lnTo>
                  <a:lnTo>
                    <a:pt x="36" y="103"/>
                  </a:lnTo>
                  <a:lnTo>
                    <a:pt x="31" y="86"/>
                  </a:lnTo>
                  <a:lnTo>
                    <a:pt x="24" y="70"/>
                  </a:lnTo>
                  <a:lnTo>
                    <a:pt x="18" y="53"/>
                  </a:lnTo>
                  <a:lnTo>
                    <a:pt x="11" y="37"/>
                  </a:lnTo>
                  <a:lnTo>
                    <a:pt x="5" y="20"/>
                  </a:lnTo>
                  <a:lnTo>
                    <a:pt x="0" y="3"/>
                  </a:lnTo>
                  <a:lnTo>
                    <a:pt x="9" y="3"/>
                  </a:lnTo>
                  <a:lnTo>
                    <a:pt x="19" y="2"/>
                  </a:lnTo>
                  <a:lnTo>
                    <a:pt x="29" y="1"/>
                  </a:lnTo>
                  <a:lnTo>
                    <a:pt x="40" y="0"/>
                  </a:lnTo>
                  <a:lnTo>
                    <a:pt x="50" y="0"/>
                  </a:lnTo>
                  <a:lnTo>
                    <a:pt x="58" y="1"/>
                  </a:lnTo>
                  <a:lnTo>
                    <a:pt x="64" y="6"/>
                  </a:lnTo>
                  <a:lnTo>
                    <a:pt x="69" y="17"/>
                  </a:lnTo>
                  <a:close/>
                </a:path>
              </a:pathLst>
            </a:custGeom>
            <a:solidFill>
              <a:srgbClr val="8C4C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85">
              <a:extLst>
                <a:ext uri="{FF2B5EF4-FFF2-40B4-BE49-F238E27FC236}">
                  <a16:creationId xmlns:a16="http://schemas.microsoft.com/office/drawing/2014/main" id="{074D5455-6022-4D34-85D5-7BFE6490A609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6" y="533"/>
              <a:ext cx="109" cy="148"/>
            </a:xfrm>
            <a:custGeom>
              <a:avLst/>
              <a:gdLst>
                <a:gd name="T0" fmla="*/ 274 w 328"/>
                <a:gd name="T1" fmla="*/ 37 h 445"/>
                <a:gd name="T2" fmla="*/ 288 w 328"/>
                <a:gd name="T3" fmla="*/ 72 h 445"/>
                <a:gd name="T4" fmla="*/ 301 w 328"/>
                <a:gd name="T5" fmla="*/ 126 h 445"/>
                <a:gd name="T6" fmla="*/ 315 w 328"/>
                <a:gd name="T7" fmla="*/ 201 h 445"/>
                <a:gd name="T8" fmla="*/ 326 w 328"/>
                <a:gd name="T9" fmla="*/ 276 h 445"/>
                <a:gd name="T10" fmla="*/ 328 w 328"/>
                <a:gd name="T11" fmla="*/ 352 h 445"/>
                <a:gd name="T12" fmla="*/ 312 w 328"/>
                <a:gd name="T13" fmla="*/ 399 h 445"/>
                <a:gd name="T14" fmla="*/ 285 w 328"/>
                <a:gd name="T15" fmla="*/ 412 h 445"/>
                <a:gd name="T16" fmla="*/ 257 w 328"/>
                <a:gd name="T17" fmla="*/ 423 h 445"/>
                <a:gd name="T18" fmla="*/ 228 w 328"/>
                <a:gd name="T19" fmla="*/ 431 h 445"/>
                <a:gd name="T20" fmla="*/ 198 w 328"/>
                <a:gd name="T21" fmla="*/ 438 h 445"/>
                <a:gd name="T22" fmla="*/ 167 w 328"/>
                <a:gd name="T23" fmla="*/ 442 h 445"/>
                <a:gd name="T24" fmla="*/ 136 w 328"/>
                <a:gd name="T25" fmla="*/ 445 h 445"/>
                <a:gd name="T26" fmla="*/ 104 w 328"/>
                <a:gd name="T27" fmla="*/ 445 h 445"/>
                <a:gd name="T28" fmla="*/ 90 w 328"/>
                <a:gd name="T29" fmla="*/ 413 h 445"/>
                <a:gd name="T30" fmla="*/ 98 w 328"/>
                <a:gd name="T31" fmla="*/ 356 h 445"/>
                <a:gd name="T32" fmla="*/ 112 w 328"/>
                <a:gd name="T33" fmla="*/ 300 h 445"/>
                <a:gd name="T34" fmla="*/ 127 w 328"/>
                <a:gd name="T35" fmla="*/ 244 h 445"/>
                <a:gd name="T36" fmla="*/ 139 w 328"/>
                <a:gd name="T37" fmla="*/ 200 h 445"/>
                <a:gd name="T38" fmla="*/ 139 w 328"/>
                <a:gd name="T39" fmla="*/ 163 h 445"/>
                <a:gd name="T40" fmla="*/ 111 w 328"/>
                <a:gd name="T41" fmla="*/ 140 h 445"/>
                <a:gd name="T42" fmla="*/ 79 w 328"/>
                <a:gd name="T43" fmla="*/ 120 h 445"/>
                <a:gd name="T44" fmla="*/ 49 w 328"/>
                <a:gd name="T45" fmla="*/ 98 h 445"/>
                <a:gd name="T46" fmla="*/ 18 w 328"/>
                <a:gd name="T47" fmla="*/ 77 h 445"/>
                <a:gd name="T48" fmla="*/ 8 w 328"/>
                <a:gd name="T49" fmla="*/ 66 h 445"/>
                <a:gd name="T50" fmla="*/ 25 w 328"/>
                <a:gd name="T51" fmla="*/ 64 h 445"/>
                <a:gd name="T52" fmla="*/ 41 w 328"/>
                <a:gd name="T53" fmla="*/ 58 h 445"/>
                <a:gd name="T54" fmla="*/ 57 w 328"/>
                <a:gd name="T55" fmla="*/ 53 h 445"/>
                <a:gd name="T56" fmla="*/ 76 w 328"/>
                <a:gd name="T57" fmla="*/ 45 h 445"/>
                <a:gd name="T58" fmla="*/ 100 w 328"/>
                <a:gd name="T59" fmla="*/ 37 h 445"/>
                <a:gd name="T60" fmla="*/ 124 w 328"/>
                <a:gd name="T61" fmla="*/ 29 h 445"/>
                <a:gd name="T62" fmla="*/ 148 w 328"/>
                <a:gd name="T63" fmla="*/ 22 h 445"/>
                <a:gd name="T64" fmla="*/ 173 w 328"/>
                <a:gd name="T65" fmla="*/ 16 h 445"/>
                <a:gd name="T66" fmla="*/ 197 w 328"/>
                <a:gd name="T67" fmla="*/ 12 h 445"/>
                <a:gd name="T68" fmla="*/ 222 w 328"/>
                <a:gd name="T69" fmla="*/ 6 h 445"/>
                <a:gd name="T70" fmla="*/ 248 w 328"/>
                <a:gd name="T71" fmla="*/ 3 h 445"/>
                <a:gd name="T72" fmla="*/ 266 w 328"/>
                <a:gd name="T73" fmla="*/ 20 h 4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28" h="445">
                  <a:moveTo>
                    <a:pt x="266" y="20"/>
                  </a:moveTo>
                  <a:lnTo>
                    <a:pt x="274" y="37"/>
                  </a:lnTo>
                  <a:lnTo>
                    <a:pt x="282" y="54"/>
                  </a:lnTo>
                  <a:lnTo>
                    <a:pt x="288" y="72"/>
                  </a:lnTo>
                  <a:lnTo>
                    <a:pt x="294" y="89"/>
                  </a:lnTo>
                  <a:lnTo>
                    <a:pt x="301" y="126"/>
                  </a:lnTo>
                  <a:lnTo>
                    <a:pt x="308" y="163"/>
                  </a:lnTo>
                  <a:lnTo>
                    <a:pt x="315" y="201"/>
                  </a:lnTo>
                  <a:lnTo>
                    <a:pt x="321" y="238"/>
                  </a:lnTo>
                  <a:lnTo>
                    <a:pt x="326" y="276"/>
                  </a:lnTo>
                  <a:lnTo>
                    <a:pt x="328" y="314"/>
                  </a:lnTo>
                  <a:lnTo>
                    <a:pt x="328" y="352"/>
                  </a:lnTo>
                  <a:lnTo>
                    <a:pt x="325" y="391"/>
                  </a:lnTo>
                  <a:lnTo>
                    <a:pt x="312" y="399"/>
                  </a:lnTo>
                  <a:lnTo>
                    <a:pt x="299" y="406"/>
                  </a:lnTo>
                  <a:lnTo>
                    <a:pt x="285" y="412"/>
                  </a:lnTo>
                  <a:lnTo>
                    <a:pt x="271" y="417"/>
                  </a:lnTo>
                  <a:lnTo>
                    <a:pt x="257" y="423"/>
                  </a:lnTo>
                  <a:lnTo>
                    <a:pt x="243" y="428"/>
                  </a:lnTo>
                  <a:lnTo>
                    <a:pt x="228" y="431"/>
                  </a:lnTo>
                  <a:lnTo>
                    <a:pt x="213" y="434"/>
                  </a:lnTo>
                  <a:lnTo>
                    <a:pt x="198" y="438"/>
                  </a:lnTo>
                  <a:lnTo>
                    <a:pt x="182" y="440"/>
                  </a:lnTo>
                  <a:lnTo>
                    <a:pt x="167" y="442"/>
                  </a:lnTo>
                  <a:lnTo>
                    <a:pt x="151" y="443"/>
                  </a:lnTo>
                  <a:lnTo>
                    <a:pt x="136" y="445"/>
                  </a:lnTo>
                  <a:lnTo>
                    <a:pt x="120" y="445"/>
                  </a:lnTo>
                  <a:lnTo>
                    <a:pt x="104" y="445"/>
                  </a:lnTo>
                  <a:lnTo>
                    <a:pt x="88" y="443"/>
                  </a:lnTo>
                  <a:lnTo>
                    <a:pt x="90" y="413"/>
                  </a:lnTo>
                  <a:lnTo>
                    <a:pt x="93" y="384"/>
                  </a:lnTo>
                  <a:lnTo>
                    <a:pt x="98" y="356"/>
                  </a:lnTo>
                  <a:lnTo>
                    <a:pt x="105" y="327"/>
                  </a:lnTo>
                  <a:lnTo>
                    <a:pt x="112" y="300"/>
                  </a:lnTo>
                  <a:lnTo>
                    <a:pt x="120" y="271"/>
                  </a:lnTo>
                  <a:lnTo>
                    <a:pt x="127" y="244"/>
                  </a:lnTo>
                  <a:lnTo>
                    <a:pt x="134" y="217"/>
                  </a:lnTo>
                  <a:lnTo>
                    <a:pt x="139" y="200"/>
                  </a:lnTo>
                  <a:lnTo>
                    <a:pt x="141" y="181"/>
                  </a:lnTo>
                  <a:lnTo>
                    <a:pt x="139" y="163"/>
                  </a:lnTo>
                  <a:lnTo>
                    <a:pt x="129" y="150"/>
                  </a:lnTo>
                  <a:lnTo>
                    <a:pt x="111" y="140"/>
                  </a:lnTo>
                  <a:lnTo>
                    <a:pt x="95" y="131"/>
                  </a:lnTo>
                  <a:lnTo>
                    <a:pt x="79" y="120"/>
                  </a:lnTo>
                  <a:lnTo>
                    <a:pt x="65" y="110"/>
                  </a:lnTo>
                  <a:lnTo>
                    <a:pt x="49" y="98"/>
                  </a:lnTo>
                  <a:lnTo>
                    <a:pt x="34" y="87"/>
                  </a:lnTo>
                  <a:lnTo>
                    <a:pt x="18" y="77"/>
                  </a:lnTo>
                  <a:lnTo>
                    <a:pt x="0" y="66"/>
                  </a:lnTo>
                  <a:lnTo>
                    <a:pt x="8" y="66"/>
                  </a:lnTo>
                  <a:lnTo>
                    <a:pt x="17" y="65"/>
                  </a:lnTo>
                  <a:lnTo>
                    <a:pt x="25" y="64"/>
                  </a:lnTo>
                  <a:lnTo>
                    <a:pt x="34" y="62"/>
                  </a:lnTo>
                  <a:lnTo>
                    <a:pt x="41" y="58"/>
                  </a:lnTo>
                  <a:lnTo>
                    <a:pt x="49" y="56"/>
                  </a:lnTo>
                  <a:lnTo>
                    <a:pt x="57" y="53"/>
                  </a:lnTo>
                  <a:lnTo>
                    <a:pt x="65" y="49"/>
                  </a:lnTo>
                  <a:lnTo>
                    <a:pt x="76" y="45"/>
                  </a:lnTo>
                  <a:lnTo>
                    <a:pt x="88" y="40"/>
                  </a:lnTo>
                  <a:lnTo>
                    <a:pt x="100" y="37"/>
                  </a:lnTo>
                  <a:lnTo>
                    <a:pt x="111" y="32"/>
                  </a:lnTo>
                  <a:lnTo>
                    <a:pt x="124" y="29"/>
                  </a:lnTo>
                  <a:lnTo>
                    <a:pt x="136" y="25"/>
                  </a:lnTo>
                  <a:lnTo>
                    <a:pt x="148" y="22"/>
                  </a:lnTo>
                  <a:lnTo>
                    <a:pt x="160" y="20"/>
                  </a:lnTo>
                  <a:lnTo>
                    <a:pt x="173" y="16"/>
                  </a:lnTo>
                  <a:lnTo>
                    <a:pt x="185" y="14"/>
                  </a:lnTo>
                  <a:lnTo>
                    <a:pt x="197" y="12"/>
                  </a:lnTo>
                  <a:lnTo>
                    <a:pt x="210" y="8"/>
                  </a:lnTo>
                  <a:lnTo>
                    <a:pt x="222" y="6"/>
                  </a:lnTo>
                  <a:lnTo>
                    <a:pt x="235" y="5"/>
                  </a:lnTo>
                  <a:lnTo>
                    <a:pt x="248" y="3"/>
                  </a:lnTo>
                  <a:lnTo>
                    <a:pt x="261" y="0"/>
                  </a:lnTo>
                  <a:lnTo>
                    <a:pt x="266" y="20"/>
                  </a:lnTo>
                  <a:close/>
                </a:path>
              </a:pathLst>
            </a:custGeom>
            <a:solidFill>
              <a:srgbClr val="C9BA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86">
              <a:extLst>
                <a:ext uri="{FF2B5EF4-FFF2-40B4-BE49-F238E27FC236}">
                  <a16:creationId xmlns:a16="http://schemas.microsoft.com/office/drawing/2014/main" id="{D7FF7966-9C10-4B48-96F8-A4F67B0628F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1" y="562"/>
              <a:ext cx="50" cy="29"/>
            </a:xfrm>
            <a:custGeom>
              <a:avLst/>
              <a:gdLst>
                <a:gd name="T0" fmla="*/ 106 w 148"/>
                <a:gd name="T1" fmla="*/ 8 h 86"/>
                <a:gd name="T2" fmla="*/ 113 w 148"/>
                <a:gd name="T3" fmla="*/ 14 h 86"/>
                <a:gd name="T4" fmla="*/ 120 w 148"/>
                <a:gd name="T5" fmla="*/ 21 h 86"/>
                <a:gd name="T6" fmla="*/ 125 w 148"/>
                <a:gd name="T7" fmla="*/ 28 h 86"/>
                <a:gd name="T8" fmla="*/ 130 w 148"/>
                <a:gd name="T9" fmla="*/ 34 h 86"/>
                <a:gd name="T10" fmla="*/ 136 w 148"/>
                <a:gd name="T11" fmla="*/ 42 h 86"/>
                <a:gd name="T12" fmla="*/ 140 w 148"/>
                <a:gd name="T13" fmla="*/ 49 h 86"/>
                <a:gd name="T14" fmla="*/ 144 w 148"/>
                <a:gd name="T15" fmla="*/ 58 h 86"/>
                <a:gd name="T16" fmla="*/ 148 w 148"/>
                <a:gd name="T17" fmla="*/ 66 h 86"/>
                <a:gd name="T18" fmla="*/ 132 w 148"/>
                <a:gd name="T19" fmla="*/ 63 h 86"/>
                <a:gd name="T20" fmla="*/ 116 w 148"/>
                <a:gd name="T21" fmla="*/ 61 h 86"/>
                <a:gd name="T22" fmla="*/ 101 w 148"/>
                <a:gd name="T23" fmla="*/ 61 h 86"/>
                <a:gd name="T24" fmla="*/ 85 w 148"/>
                <a:gd name="T25" fmla="*/ 63 h 86"/>
                <a:gd name="T26" fmla="*/ 68 w 148"/>
                <a:gd name="T27" fmla="*/ 67 h 86"/>
                <a:gd name="T28" fmla="*/ 53 w 148"/>
                <a:gd name="T29" fmla="*/ 72 h 86"/>
                <a:gd name="T30" fmla="*/ 38 w 148"/>
                <a:gd name="T31" fmla="*/ 79 h 86"/>
                <a:gd name="T32" fmla="*/ 23 w 148"/>
                <a:gd name="T33" fmla="*/ 86 h 86"/>
                <a:gd name="T34" fmla="*/ 16 w 148"/>
                <a:gd name="T35" fmla="*/ 79 h 86"/>
                <a:gd name="T36" fmla="*/ 10 w 148"/>
                <a:gd name="T37" fmla="*/ 69 h 86"/>
                <a:gd name="T38" fmla="*/ 4 w 148"/>
                <a:gd name="T39" fmla="*/ 58 h 86"/>
                <a:gd name="T40" fmla="*/ 0 w 148"/>
                <a:gd name="T41" fmla="*/ 47 h 86"/>
                <a:gd name="T42" fmla="*/ 2 w 148"/>
                <a:gd name="T43" fmla="*/ 38 h 86"/>
                <a:gd name="T44" fmla="*/ 3 w 148"/>
                <a:gd name="T45" fmla="*/ 28 h 86"/>
                <a:gd name="T46" fmla="*/ 6 w 148"/>
                <a:gd name="T47" fmla="*/ 20 h 86"/>
                <a:gd name="T48" fmla="*/ 13 w 148"/>
                <a:gd name="T49" fmla="*/ 12 h 86"/>
                <a:gd name="T50" fmla="*/ 21 w 148"/>
                <a:gd name="T51" fmla="*/ 9 h 86"/>
                <a:gd name="T52" fmla="*/ 30 w 148"/>
                <a:gd name="T53" fmla="*/ 7 h 86"/>
                <a:gd name="T54" fmla="*/ 38 w 148"/>
                <a:gd name="T55" fmla="*/ 5 h 86"/>
                <a:gd name="T56" fmla="*/ 48 w 148"/>
                <a:gd name="T57" fmla="*/ 2 h 86"/>
                <a:gd name="T58" fmla="*/ 56 w 148"/>
                <a:gd name="T59" fmla="*/ 1 h 86"/>
                <a:gd name="T60" fmla="*/ 66 w 148"/>
                <a:gd name="T61" fmla="*/ 0 h 86"/>
                <a:gd name="T62" fmla="*/ 74 w 148"/>
                <a:gd name="T63" fmla="*/ 1 h 86"/>
                <a:gd name="T64" fmla="*/ 84 w 148"/>
                <a:gd name="T65" fmla="*/ 5 h 86"/>
                <a:gd name="T66" fmla="*/ 106 w 148"/>
                <a:gd name="T67" fmla="*/ 8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48" h="86">
                  <a:moveTo>
                    <a:pt x="106" y="8"/>
                  </a:moveTo>
                  <a:lnTo>
                    <a:pt x="113" y="14"/>
                  </a:lnTo>
                  <a:lnTo>
                    <a:pt x="120" y="21"/>
                  </a:lnTo>
                  <a:lnTo>
                    <a:pt x="125" y="28"/>
                  </a:lnTo>
                  <a:lnTo>
                    <a:pt x="130" y="34"/>
                  </a:lnTo>
                  <a:lnTo>
                    <a:pt x="136" y="42"/>
                  </a:lnTo>
                  <a:lnTo>
                    <a:pt x="140" y="49"/>
                  </a:lnTo>
                  <a:lnTo>
                    <a:pt x="144" y="58"/>
                  </a:lnTo>
                  <a:lnTo>
                    <a:pt x="148" y="66"/>
                  </a:lnTo>
                  <a:lnTo>
                    <a:pt x="132" y="63"/>
                  </a:lnTo>
                  <a:lnTo>
                    <a:pt x="116" y="61"/>
                  </a:lnTo>
                  <a:lnTo>
                    <a:pt x="101" y="61"/>
                  </a:lnTo>
                  <a:lnTo>
                    <a:pt x="85" y="63"/>
                  </a:lnTo>
                  <a:lnTo>
                    <a:pt x="68" y="67"/>
                  </a:lnTo>
                  <a:lnTo>
                    <a:pt x="53" y="72"/>
                  </a:lnTo>
                  <a:lnTo>
                    <a:pt x="38" y="79"/>
                  </a:lnTo>
                  <a:lnTo>
                    <a:pt x="23" y="86"/>
                  </a:lnTo>
                  <a:lnTo>
                    <a:pt x="16" y="79"/>
                  </a:lnTo>
                  <a:lnTo>
                    <a:pt x="10" y="69"/>
                  </a:lnTo>
                  <a:lnTo>
                    <a:pt x="4" y="58"/>
                  </a:lnTo>
                  <a:lnTo>
                    <a:pt x="0" y="47"/>
                  </a:lnTo>
                  <a:lnTo>
                    <a:pt x="2" y="38"/>
                  </a:lnTo>
                  <a:lnTo>
                    <a:pt x="3" y="28"/>
                  </a:lnTo>
                  <a:lnTo>
                    <a:pt x="6" y="20"/>
                  </a:lnTo>
                  <a:lnTo>
                    <a:pt x="13" y="12"/>
                  </a:lnTo>
                  <a:lnTo>
                    <a:pt x="21" y="9"/>
                  </a:lnTo>
                  <a:lnTo>
                    <a:pt x="30" y="7"/>
                  </a:lnTo>
                  <a:lnTo>
                    <a:pt x="38" y="5"/>
                  </a:lnTo>
                  <a:lnTo>
                    <a:pt x="48" y="2"/>
                  </a:lnTo>
                  <a:lnTo>
                    <a:pt x="56" y="1"/>
                  </a:lnTo>
                  <a:lnTo>
                    <a:pt x="66" y="0"/>
                  </a:lnTo>
                  <a:lnTo>
                    <a:pt x="74" y="1"/>
                  </a:lnTo>
                  <a:lnTo>
                    <a:pt x="84" y="5"/>
                  </a:lnTo>
                  <a:lnTo>
                    <a:pt x="106" y="8"/>
                  </a:lnTo>
                  <a:close/>
                </a:path>
              </a:pathLst>
            </a:custGeom>
            <a:solidFill>
              <a:srgbClr val="F9EF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87">
              <a:extLst>
                <a:ext uri="{FF2B5EF4-FFF2-40B4-BE49-F238E27FC236}">
                  <a16:creationId xmlns:a16="http://schemas.microsoft.com/office/drawing/2014/main" id="{F76E6E23-AF25-4F3F-9570-26CE16700132}"/>
                </a:ext>
              </a:extLst>
            </p:cNvPr>
            <p:cNvSpPr>
              <a:spLocks/>
            </p:cNvSpPr>
            <p:nvPr/>
          </p:nvSpPr>
          <p:spPr bwMode="auto">
            <a:xfrm>
              <a:off x="5176" y="708"/>
              <a:ext cx="9" cy="20"/>
            </a:xfrm>
            <a:custGeom>
              <a:avLst/>
              <a:gdLst>
                <a:gd name="T0" fmla="*/ 12 w 27"/>
                <a:gd name="T1" fmla="*/ 0 h 58"/>
                <a:gd name="T2" fmla="*/ 16 w 27"/>
                <a:gd name="T3" fmla="*/ 2 h 58"/>
                <a:gd name="T4" fmla="*/ 20 w 27"/>
                <a:gd name="T5" fmla="*/ 4 h 58"/>
                <a:gd name="T6" fmla="*/ 24 w 27"/>
                <a:gd name="T7" fmla="*/ 6 h 58"/>
                <a:gd name="T8" fmla="*/ 27 w 27"/>
                <a:gd name="T9" fmla="*/ 8 h 58"/>
                <a:gd name="T10" fmla="*/ 17 w 27"/>
                <a:gd name="T11" fmla="*/ 16 h 58"/>
                <a:gd name="T12" fmla="*/ 10 w 27"/>
                <a:gd name="T13" fmla="*/ 28 h 58"/>
                <a:gd name="T14" fmla="*/ 8 w 27"/>
                <a:gd name="T15" fmla="*/ 43 h 58"/>
                <a:gd name="T16" fmla="*/ 7 w 27"/>
                <a:gd name="T17" fmla="*/ 58 h 58"/>
                <a:gd name="T18" fmla="*/ 3 w 27"/>
                <a:gd name="T19" fmla="*/ 55 h 58"/>
                <a:gd name="T20" fmla="*/ 1 w 27"/>
                <a:gd name="T21" fmla="*/ 50 h 58"/>
                <a:gd name="T22" fmla="*/ 1 w 27"/>
                <a:gd name="T23" fmla="*/ 44 h 58"/>
                <a:gd name="T24" fmla="*/ 0 w 27"/>
                <a:gd name="T25" fmla="*/ 38 h 58"/>
                <a:gd name="T26" fmla="*/ 1 w 27"/>
                <a:gd name="T27" fmla="*/ 27 h 58"/>
                <a:gd name="T28" fmla="*/ 5 w 27"/>
                <a:gd name="T29" fmla="*/ 18 h 58"/>
                <a:gd name="T30" fmla="*/ 10 w 27"/>
                <a:gd name="T31" fmla="*/ 9 h 58"/>
                <a:gd name="T32" fmla="*/ 12 w 27"/>
                <a:gd name="T33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7" h="58">
                  <a:moveTo>
                    <a:pt x="12" y="0"/>
                  </a:moveTo>
                  <a:lnTo>
                    <a:pt x="16" y="2"/>
                  </a:lnTo>
                  <a:lnTo>
                    <a:pt x="20" y="4"/>
                  </a:lnTo>
                  <a:lnTo>
                    <a:pt x="24" y="6"/>
                  </a:lnTo>
                  <a:lnTo>
                    <a:pt x="27" y="8"/>
                  </a:lnTo>
                  <a:lnTo>
                    <a:pt x="17" y="16"/>
                  </a:lnTo>
                  <a:lnTo>
                    <a:pt x="10" y="28"/>
                  </a:lnTo>
                  <a:lnTo>
                    <a:pt x="8" y="43"/>
                  </a:lnTo>
                  <a:lnTo>
                    <a:pt x="7" y="58"/>
                  </a:lnTo>
                  <a:lnTo>
                    <a:pt x="3" y="55"/>
                  </a:lnTo>
                  <a:lnTo>
                    <a:pt x="1" y="50"/>
                  </a:lnTo>
                  <a:lnTo>
                    <a:pt x="1" y="44"/>
                  </a:lnTo>
                  <a:lnTo>
                    <a:pt x="0" y="38"/>
                  </a:lnTo>
                  <a:lnTo>
                    <a:pt x="1" y="27"/>
                  </a:lnTo>
                  <a:lnTo>
                    <a:pt x="5" y="18"/>
                  </a:lnTo>
                  <a:lnTo>
                    <a:pt x="10" y="9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CF7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88">
              <a:extLst>
                <a:ext uri="{FF2B5EF4-FFF2-40B4-BE49-F238E27FC236}">
                  <a16:creationId xmlns:a16="http://schemas.microsoft.com/office/drawing/2014/main" id="{869C2269-BAB3-4525-B7E1-E1ECC2C44D4C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3" y="575"/>
              <a:ext cx="172" cy="178"/>
            </a:xfrm>
            <a:custGeom>
              <a:avLst/>
              <a:gdLst>
                <a:gd name="T0" fmla="*/ 31 w 517"/>
                <a:gd name="T1" fmla="*/ 443 h 535"/>
                <a:gd name="T2" fmla="*/ 47 w 517"/>
                <a:gd name="T3" fmla="*/ 471 h 535"/>
                <a:gd name="T4" fmla="*/ 57 w 517"/>
                <a:gd name="T5" fmla="*/ 427 h 535"/>
                <a:gd name="T6" fmla="*/ 112 w 517"/>
                <a:gd name="T7" fmla="*/ 433 h 535"/>
                <a:gd name="T8" fmla="*/ 193 w 517"/>
                <a:gd name="T9" fmla="*/ 433 h 535"/>
                <a:gd name="T10" fmla="*/ 260 w 517"/>
                <a:gd name="T11" fmla="*/ 411 h 535"/>
                <a:gd name="T12" fmla="*/ 298 w 517"/>
                <a:gd name="T13" fmla="*/ 397 h 535"/>
                <a:gd name="T14" fmla="*/ 332 w 517"/>
                <a:gd name="T15" fmla="*/ 385 h 535"/>
                <a:gd name="T16" fmla="*/ 360 w 517"/>
                <a:gd name="T17" fmla="*/ 367 h 535"/>
                <a:gd name="T18" fmla="*/ 355 w 517"/>
                <a:gd name="T19" fmla="*/ 362 h 535"/>
                <a:gd name="T20" fmla="*/ 295 w 517"/>
                <a:gd name="T21" fmla="*/ 391 h 535"/>
                <a:gd name="T22" fmla="*/ 223 w 517"/>
                <a:gd name="T23" fmla="*/ 414 h 535"/>
                <a:gd name="T24" fmla="*/ 148 w 517"/>
                <a:gd name="T25" fmla="*/ 436 h 535"/>
                <a:gd name="T26" fmla="*/ 66 w 517"/>
                <a:gd name="T27" fmla="*/ 400 h 535"/>
                <a:gd name="T28" fmla="*/ 11 w 517"/>
                <a:gd name="T29" fmla="*/ 335 h 535"/>
                <a:gd name="T30" fmla="*/ 12 w 517"/>
                <a:gd name="T31" fmla="*/ 245 h 535"/>
                <a:gd name="T32" fmla="*/ 11 w 517"/>
                <a:gd name="T33" fmla="*/ 275 h 535"/>
                <a:gd name="T34" fmla="*/ 30 w 517"/>
                <a:gd name="T35" fmla="*/ 343 h 535"/>
                <a:gd name="T36" fmla="*/ 59 w 517"/>
                <a:gd name="T37" fmla="*/ 278 h 535"/>
                <a:gd name="T38" fmla="*/ 116 w 517"/>
                <a:gd name="T39" fmla="*/ 310 h 535"/>
                <a:gd name="T40" fmla="*/ 185 w 517"/>
                <a:gd name="T41" fmla="*/ 322 h 535"/>
                <a:gd name="T42" fmla="*/ 238 w 517"/>
                <a:gd name="T43" fmla="*/ 312 h 535"/>
                <a:gd name="T44" fmla="*/ 275 w 517"/>
                <a:gd name="T45" fmla="*/ 296 h 535"/>
                <a:gd name="T46" fmla="*/ 308 w 517"/>
                <a:gd name="T47" fmla="*/ 280 h 535"/>
                <a:gd name="T48" fmla="*/ 391 w 517"/>
                <a:gd name="T49" fmla="*/ 297 h 535"/>
                <a:gd name="T50" fmla="*/ 381 w 517"/>
                <a:gd name="T51" fmla="*/ 350 h 535"/>
                <a:gd name="T52" fmla="*/ 416 w 517"/>
                <a:gd name="T53" fmla="*/ 330 h 535"/>
                <a:gd name="T54" fmla="*/ 429 w 517"/>
                <a:gd name="T55" fmla="*/ 255 h 535"/>
                <a:gd name="T56" fmla="*/ 432 w 517"/>
                <a:gd name="T57" fmla="*/ 206 h 535"/>
                <a:gd name="T58" fmla="*/ 393 w 517"/>
                <a:gd name="T59" fmla="*/ 226 h 535"/>
                <a:gd name="T60" fmla="*/ 336 w 517"/>
                <a:gd name="T61" fmla="*/ 256 h 535"/>
                <a:gd name="T62" fmla="*/ 267 w 517"/>
                <a:gd name="T63" fmla="*/ 289 h 535"/>
                <a:gd name="T64" fmla="*/ 223 w 517"/>
                <a:gd name="T65" fmla="*/ 305 h 535"/>
                <a:gd name="T66" fmla="*/ 166 w 517"/>
                <a:gd name="T67" fmla="*/ 313 h 535"/>
                <a:gd name="T68" fmla="*/ 72 w 517"/>
                <a:gd name="T69" fmla="*/ 275 h 535"/>
                <a:gd name="T70" fmla="*/ 38 w 517"/>
                <a:gd name="T71" fmla="*/ 245 h 535"/>
                <a:gd name="T72" fmla="*/ 25 w 517"/>
                <a:gd name="T73" fmla="*/ 220 h 535"/>
                <a:gd name="T74" fmla="*/ 48 w 517"/>
                <a:gd name="T75" fmla="*/ 124 h 535"/>
                <a:gd name="T76" fmla="*/ 41 w 517"/>
                <a:gd name="T77" fmla="*/ 140 h 535"/>
                <a:gd name="T78" fmla="*/ 42 w 517"/>
                <a:gd name="T79" fmla="*/ 231 h 535"/>
                <a:gd name="T80" fmla="*/ 69 w 517"/>
                <a:gd name="T81" fmla="*/ 148 h 535"/>
                <a:gd name="T82" fmla="*/ 97 w 517"/>
                <a:gd name="T83" fmla="*/ 150 h 535"/>
                <a:gd name="T84" fmla="*/ 154 w 517"/>
                <a:gd name="T85" fmla="*/ 176 h 535"/>
                <a:gd name="T86" fmla="*/ 240 w 517"/>
                <a:gd name="T87" fmla="*/ 179 h 535"/>
                <a:gd name="T88" fmla="*/ 329 w 517"/>
                <a:gd name="T89" fmla="*/ 151 h 535"/>
                <a:gd name="T90" fmla="*/ 418 w 517"/>
                <a:gd name="T91" fmla="*/ 114 h 535"/>
                <a:gd name="T92" fmla="*/ 460 w 517"/>
                <a:gd name="T93" fmla="*/ 15 h 535"/>
                <a:gd name="T94" fmla="*/ 500 w 517"/>
                <a:gd name="T95" fmla="*/ 35 h 535"/>
                <a:gd name="T96" fmla="*/ 503 w 517"/>
                <a:gd name="T97" fmla="*/ 114 h 535"/>
                <a:gd name="T98" fmla="*/ 490 w 517"/>
                <a:gd name="T99" fmla="*/ 215 h 535"/>
                <a:gd name="T100" fmla="*/ 476 w 517"/>
                <a:gd name="T101" fmla="*/ 285 h 535"/>
                <a:gd name="T102" fmla="*/ 446 w 517"/>
                <a:gd name="T103" fmla="*/ 371 h 535"/>
                <a:gd name="T104" fmla="*/ 388 w 517"/>
                <a:gd name="T105" fmla="*/ 428 h 535"/>
                <a:gd name="T106" fmla="*/ 290 w 517"/>
                <a:gd name="T107" fmla="*/ 493 h 535"/>
                <a:gd name="T108" fmla="*/ 206 w 517"/>
                <a:gd name="T109" fmla="*/ 522 h 535"/>
                <a:gd name="T110" fmla="*/ 162 w 517"/>
                <a:gd name="T111" fmla="*/ 531 h 535"/>
                <a:gd name="T112" fmla="*/ 130 w 517"/>
                <a:gd name="T113" fmla="*/ 533 h 535"/>
                <a:gd name="T114" fmla="*/ 70 w 517"/>
                <a:gd name="T115" fmla="*/ 508 h 535"/>
                <a:gd name="T116" fmla="*/ 22 w 517"/>
                <a:gd name="T117" fmla="*/ 434 h 535"/>
                <a:gd name="T118" fmla="*/ 37 w 517"/>
                <a:gd name="T119" fmla="*/ 387 h 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17" h="535">
                  <a:moveTo>
                    <a:pt x="46" y="395"/>
                  </a:moveTo>
                  <a:lnTo>
                    <a:pt x="42" y="403"/>
                  </a:lnTo>
                  <a:lnTo>
                    <a:pt x="38" y="413"/>
                  </a:lnTo>
                  <a:lnTo>
                    <a:pt x="34" y="426"/>
                  </a:lnTo>
                  <a:lnTo>
                    <a:pt x="31" y="435"/>
                  </a:lnTo>
                  <a:lnTo>
                    <a:pt x="31" y="443"/>
                  </a:lnTo>
                  <a:lnTo>
                    <a:pt x="33" y="452"/>
                  </a:lnTo>
                  <a:lnTo>
                    <a:pt x="36" y="459"/>
                  </a:lnTo>
                  <a:lnTo>
                    <a:pt x="39" y="466"/>
                  </a:lnTo>
                  <a:lnTo>
                    <a:pt x="42" y="467"/>
                  </a:lnTo>
                  <a:lnTo>
                    <a:pt x="45" y="470"/>
                  </a:lnTo>
                  <a:lnTo>
                    <a:pt x="47" y="471"/>
                  </a:lnTo>
                  <a:lnTo>
                    <a:pt x="51" y="471"/>
                  </a:lnTo>
                  <a:lnTo>
                    <a:pt x="54" y="463"/>
                  </a:lnTo>
                  <a:lnTo>
                    <a:pt x="54" y="453"/>
                  </a:lnTo>
                  <a:lnTo>
                    <a:pt x="54" y="442"/>
                  </a:lnTo>
                  <a:lnTo>
                    <a:pt x="56" y="433"/>
                  </a:lnTo>
                  <a:lnTo>
                    <a:pt x="57" y="427"/>
                  </a:lnTo>
                  <a:lnTo>
                    <a:pt x="61" y="422"/>
                  </a:lnTo>
                  <a:lnTo>
                    <a:pt x="65" y="419"/>
                  </a:lnTo>
                  <a:lnTo>
                    <a:pt x="69" y="416"/>
                  </a:lnTo>
                  <a:lnTo>
                    <a:pt x="83" y="420"/>
                  </a:lnTo>
                  <a:lnTo>
                    <a:pt x="98" y="426"/>
                  </a:lnTo>
                  <a:lnTo>
                    <a:pt x="112" y="433"/>
                  </a:lnTo>
                  <a:lnTo>
                    <a:pt x="127" y="440"/>
                  </a:lnTo>
                  <a:lnTo>
                    <a:pt x="140" y="445"/>
                  </a:lnTo>
                  <a:lnTo>
                    <a:pt x="154" y="446"/>
                  </a:lnTo>
                  <a:lnTo>
                    <a:pt x="169" y="444"/>
                  </a:lnTo>
                  <a:lnTo>
                    <a:pt x="183" y="436"/>
                  </a:lnTo>
                  <a:lnTo>
                    <a:pt x="193" y="433"/>
                  </a:lnTo>
                  <a:lnTo>
                    <a:pt x="205" y="429"/>
                  </a:lnTo>
                  <a:lnTo>
                    <a:pt x="216" y="425"/>
                  </a:lnTo>
                  <a:lnTo>
                    <a:pt x="226" y="421"/>
                  </a:lnTo>
                  <a:lnTo>
                    <a:pt x="238" y="418"/>
                  </a:lnTo>
                  <a:lnTo>
                    <a:pt x="248" y="413"/>
                  </a:lnTo>
                  <a:lnTo>
                    <a:pt x="260" y="411"/>
                  </a:lnTo>
                  <a:lnTo>
                    <a:pt x="272" y="409"/>
                  </a:lnTo>
                  <a:lnTo>
                    <a:pt x="276" y="405"/>
                  </a:lnTo>
                  <a:lnTo>
                    <a:pt x="281" y="403"/>
                  </a:lnTo>
                  <a:lnTo>
                    <a:pt x="286" y="401"/>
                  </a:lnTo>
                  <a:lnTo>
                    <a:pt x="293" y="400"/>
                  </a:lnTo>
                  <a:lnTo>
                    <a:pt x="298" y="397"/>
                  </a:lnTo>
                  <a:lnTo>
                    <a:pt x="303" y="396"/>
                  </a:lnTo>
                  <a:lnTo>
                    <a:pt x="309" y="394"/>
                  </a:lnTo>
                  <a:lnTo>
                    <a:pt x="314" y="391"/>
                  </a:lnTo>
                  <a:lnTo>
                    <a:pt x="320" y="389"/>
                  </a:lnTo>
                  <a:lnTo>
                    <a:pt x="326" y="387"/>
                  </a:lnTo>
                  <a:lnTo>
                    <a:pt x="332" y="385"/>
                  </a:lnTo>
                  <a:lnTo>
                    <a:pt x="337" y="383"/>
                  </a:lnTo>
                  <a:lnTo>
                    <a:pt x="343" y="379"/>
                  </a:lnTo>
                  <a:lnTo>
                    <a:pt x="347" y="376"/>
                  </a:lnTo>
                  <a:lnTo>
                    <a:pt x="351" y="372"/>
                  </a:lnTo>
                  <a:lnTo>
                    <a:pt x="355" y="369"/>
                  </a:lnTo>
                  <a:lnTo>
                    <a:pt x="360" y="367"/>
                  </a:lnTo>
                  <a:lnTo>
                    <a:pt x="364" y="365"/>
                  </a:lnTo>
                  <a:lnTo>
                    <a:pt x="368" y="363"/>
                  </a:lnTo>
                  <a:lnTo>
                    <a:pt x="371" y="359"/>
                  </a:lnTo>
                  <a:lnTo>
                    <a:pt x="367" y="356"/>
                  </a:lnTo>
                  <a:lnTo>
                    <a:pt x="362" y="359"/>
                  </a:lnTo>
                  <a:lnTo>
                    <a:pt x="355" y="362"/>
                  </a:lnTo>
                  <a:lnTo>
                    <a:pt x="350" y="365"/>
                  </a:lnTo>
                  <a:lnTo>
                    <a:pt x="339" y="371"/>
                  </a:lnTo>
                  <a:lnTo>
                    <a:pt x="329" y="377"/>
                  </a:lnTo>
                  <a:lnTo>
                    <a:pt x="317" y="381"/>
                  </a:lnTo>
                  <a:lnTo>
                    <a:pt x="307" y="387"/>
                  </a:lnTo>
                  <a:lnTo>
                    <a:pt x="295" y="391"/>
                  </a:lnTo>
                  <a:lnTo>
                    <a:pt x="282" y="395"/>
                  </a:lnTo>
                  <a:lnTo>
                    <a:pt x="271" y="400"/>
                  </a:lnTo>
                  <a:lnTo>
                    <a:pt x="259" y="403"/>
                  </a:lnTo>
                  <a:lnTo>
                    <a:pt x="246" y="406"/>
                  </a:lnTo>
                  <a:lnTo>
                    <a:pt x="235" y="410"/>
                  </a:lnTo>
                  <a:lnTo>
                    <a:pt x="223" y="414"/>
                  </a:lnTo>
                  <a:lnTo>
                    <a:pt x="210" y="418"/>
                  </a:lnTo>
                  <a:lnTo>
                    <a:pt x="199" y="422"/>
                  </a:lnTo>
                  <a:lnTo>
                    <a:pt x="187" y="427"/>
                  </a:lnTo>
                  <a:lnTo>
                    <a:pt x="175" y="432"/>
                  </a:lnTo>
                  <a:lnTo>
                    <a:pt x="164" y="436"/>
                  </a:lnTo>
                  <a:lnTo>
                    <a:pt x="148" y="436"/>
                  </a:lnTo>
                  <a:lnTo>
                    <a:pt x="133" y="434"/>
                  </a:lnTo>
                  <a:lnTo>
                    <a:pt x="119" y="428"/>
                  </a:lnTo>
                  <a:lnTo>
                    <a:pt x="105" y="422"/>
                  </a:lnTo>
                  <a:lnTo>
                    <a:pt x="92" y="416"/>
                  </a:lnTo>
                  <a:lnTo>
                    <a:pt x="79" y="408"/>
                  </a:lnTo>
                  <a:lnTo>
                    <a:pt x="66" y="400"/>
                  </a:lnTo>
                  <a:lnTo>
                    <a:pt x="54" y="392"/>
                  </a:lnTo>
                  <a:lnTo>
                    <a:pt x="45" y="381"/>
                  </a:lnTo>
                  <a:lnTo>
                    <a:pt x="36" y="370"/>
                  </a:lnTo>
                  <a:lnTo>
                    <a:pt x="26" y="359"/>
                  </a:lnTo>
                  <a:lnTo>
                    <a:pt x="19" y="347"/>
                  </a:lnTo>
                  <a:lnTo>
                    <a:pt x="11" y="335"/>
                  </a:lnTo>
                  <a:lnTo>
                    <a:pt x="5" y="321"/>
                  </a:lnTo>
                  <a:lnTo>
                    <a:pt x="2" y="306"/>
                  </a:lnTo>
                  <a:lnTo>
                    <a:pt x="0" y="291"/>
                  </a:lnTo>
                  <a:lnTo>
                    <a:pt x="1" y="274"/>
                  </a:lnTo>
                  <a:lnTo>
                    <a:pt x="6" y="258"/>
                  </a:lnTo>
                  <a:lnTo>
                    <a:pt x="12" y="245"/>
                  </a:lnTo>
                  <a:lnTo>
                    <a:pt x="21" y="233"/>
                  </a:lnTo>
                  <a:lnTo>
                    <a:pt x="28" y="239"/>
                  </a:lnTo>
                  <a:lnTo>
                    <a:pt x="25" y="246"/>
                  </a:lnTo>
                  <a:lnTo>
                    <a:pt x="19" y="254"/>
                  </a:lnTo>
                  <a:lnTo>
                    <a:pt x="15" y="263"/>
                  </a:lnTo>
                  <a:lnTo>
                    <a:pt x="11" y="275"/>
                  </a:lnTo>
                  <a:lnTo>
                    <a:pt x="10" y="288"/>
                  </a:lnTo>
                  <a:lnTo>
                    <a:pt x="11" y="302"/>
                  </a:lnTo>
                  <a:lnTo>
                    <a:pt x="12" y="316"/>
                  </a:lnTo>
                  <a:lnTo>
                    <a:pt x="16" y="326"/>
                  </a:lnTo>
                  <a:lnTo>
                    <a:pt x="23" y="335"/>
                  </a:lnTo>
                  <a:lnTo>
                    <a:pt x="30" y="343"/>
                  </a:lnTo>
                  <a:lnTo>
                    <a:pt x="39" y="350"/>
                  </a:lnTo>
                  <a:lnTo>
                    <a:pt x="39" y="328"/>
                  </a:lnTo>
                  <a:lnTo>
                    <a:pt x="40" y="309"/>
                  </a:lnTo>
                  <a:lnTo>
                    <a:pt x="43" y="289"/>
                  </a:lnTo>
                  <a:lnTo>
                    <a:pt x="50" y="270"/>
                  </a:lnTo>
                  <a:lnTo>
                    <a:pt x="59" y="278"/>
                  </a:lnTo>
                  <a:lnTo>
                    <a:pt x="68" y="283"/>
                  </a:lnTo>
                  <a:lnTo>
                    <a:pt x="78" y="289"/>
                  </a:lnTo>
                  <a:lnTo>
                    <a:pt x="87" y="295"/>
                  </a:lnTo>
                  <a:lnTo>
                    <a:pt x="97" y="299"/>
                  </a:lnTo>
                  <a:lnTo>
                    <a:pt x="106" y="305"/>
                  </a:lnTo>
                  <a:lnTo>
                    <a:pt x="116" y="310"/>
                  </a:lnTo>
                  <a:lnTo>
                    <a:pt x="126" y="316"/>
                  </a:lnTo>
                  <a:lnTo>
                    <a:pt x="137" y="318"/>
                  </a:lnTo>
                  <a:lnTo>
                    <a:pt x="149" y="319"/>
                  </a:lnTo>
                  <a:lnTo>
                    <a:pt x="162" y="321"/>
                  </a:lnTo>
                  <a:lnTo>
                    <a:pt x="173" y="322"/>
                  </a:lnTo>
                  <a:lnTo>
                    <a:pt x="185" y="322"/>
                  </a:lnTo>
                  <a:lnTo>
                    <a:pt x="195" y="321"/>
                  </a:lnTo>
                  <a:lnTo>
                    <a:pt x="207" y="319"/>
                  </a:lnTo>
                  <a:lnTo>
                    <a:pt x="218" y="313"/>
                  </a:lnTo>
                  <a:lnTo>
                    <a:pt x="225" y="315"/>
                  </a:lnTo>
                  <a:lnTo>
                    <a:pt x="231" y="314"/>
                  </a:lnTo>
                  <a:lnTo>
                    <a:pt x="238" y="312"/>
                  </a:lnTo>
                  <a:lnTo>
                    <a:pt x="243" y="307"/>
                  </a:lnTo>
                  <a:lnTo>
                    <a:pt x="249" y="304"/>
                  </a:lnTo>
                  <a:lnTo>
                    <a:pt x="256" y="301"/>
                  </a:lnTo>
                  <a:lnTo>
                    <a:pt x="262" y="299"/>
                  </a:lnTo>
                  <a:lnTo>
                    <a:pt x="270" y="299"/>
                  </a:lnTo>
                  <a:lnTo>
                    <a:pt x="275" y="296"/>
                  </a:lnTo>
                  <a:lnTo>
                    <a:pt x="280" y="294"/>
                  </a:lnTo>
                  <a:lnTo>
                    <a:pt x="285" y="290"/>
                  </a:lnTo>
                  <a:lnTo>
                    <a:pt x="292" y="287"/>
                  </a:lnTo>
                  <a:lnTo>
                    <a:pt x="297" y="285"/>
                  </a:lnTo>
                  <a:lnTo>
                    <a:pt x="302" y="282"/>
                  </a:lnTo>
                  <a:lnTo>
                    <a:pt x="308" y="280"/>
                  </a:lnTo>
                  <a:lnTo>
                    <a:pt x="314" y="278"/>
                  </a:lnTo>
                  <a:lnTo>
                    <a:pt x="365" y="250"/>
                  </a:lnTo>
                  <a:lnTo>
                    <a:pt x="375" y="260"/>
                  </a:lnTo>
                  <a:lnTo>
                    <a:pt x="382" y="270"/>
                  </a:lnTo>
                  <a:lnTo>
                    <a:pt x="387" y="283"/>
                  </a:lnTo>
                  <a:lnTo>
                    <a:pt x="391" y="297"/>
                  </a:lnTo>
                  <a:lnTo>
                    <a:pt x="391" y="310"/>
                  </a:lnTo>
                  <a:lnTo>
                    <a:pt x="390" y="323"/>
                  </a:lnTo>
                  <a:lnTo>
                    <a:pt x="387" y="336"/>
                  </a:lnTo>
                  <a:lnTo>
                    <a:pt x="381" y="346"/>
                  </a:lnTo>
                  <a:lnTo>
                    <a:pt x="381" y="348"/>
                  </a:lnTo>
                  <a:lnTo>
                    <a:pt x="381" y="350"/>
                  </a:lnTo>
                  <a:lnTo>
                    <a:pt x="382" y="352"/>
                  </a:lnTo>
                  <a:lnTo>
                    <a:pt x="383" y="353"/>
                  </a:lnTo>
                  <a:lnTo>
                    <a:pt x="391" y="347"/>
                  </a:lnTo>
                  <a:lnTo>
                    <a:pt x="400" y="342"/>
                  </a:lnTo>
                  <a:lnTo>
                    <a:pt x="408" y="336"/>
                  </a:lnTo>
                  <a:lnTo>
                    <a:pt x="416" y="330"/>
                  </a:lnTo>
                  <a:lnTo>
                    <a:pt x="422" y="323"/>
                  </a:lnTo>
                  <a:lnTo>
                    <a:pt x="427" y="315"/>
                  </a:lnTo>
                  <a:lnTo>
                    <a:pt x="431" y="305"/>
                  </a:lnTo>
                  <a:lnTo>
                    <a:pt x="432" y="293"/>
                  </a:lnTo>
                  <a:lnTo>
                    <a:pt x="432" y="274"/>
                  </a:lnTo>
                  <a:lnTo>
                    <a:pt x="429" y="255"/>
                  </a:lnTo>
                  <a:lnTo>
                    <a:pt x="423" y="237"/>
                  </a:lnTo>
                  <a:lnTo>
                    <a:pt x="411" y="223"/>
                  </a:lnTo>
                  <a:lnTo>
                    <a:pt x="418" y="220"/>
                  </a:lnTo>
                  <a:lnTo>
                    <a:pt x="423" y="216"/>
                  </a:lnTo>
                  <a:lnTo>
                    <a:pt x="427" y="213"/>
                  </a:lnTo>
                  <a:lnTo>
                    <a:pt x="432" y="206"/>
                  </a:lnTo>
                  <a:lnTo>
                    <a:pt x="426" y="206"/>
                  </a:lnTo>
                  <a:lnTo>
                    <a:pt x="422" y="209"/>
                  </a:lnTo>
                  <a:lnTo>
                    <a:pt x="418" y="214"/>
                  </a:lnTo>
                  <a:lnTo>
                    <a:pt x="411" y="216"/>
                  </a:lnTo>
                  <a:lnTo>
                    <a:pt x="402" y="221"/>
                  </a:lnTo>
                  <a:lnTo>
                    <a:pt x="393" y="226"/>
                  </a:lnTo>
                  <a:lnTo>
                    <a:pt x="384" y="231"/>
                  </a:lnTo>
                  <a:lnTo>
                    <a:pt x="374" y="237"/>
                  </a:lnTo>
                  <a:lnTo>
                    <a:pt x="365" y="242"/>
                  </a:lnTo>
                  <a:lnTo>
                    <a:pt x="355" y="248"/>
                  </a:lnTo>
                  <a:lnTo>
                    <a:pt x="346" y="253"/>
                  </a:lnTo>
                  <a:lnTo>
                    <a:pt x="336" y="256"/>
                  </a:lnTo>
                  <a:lnTo>
                    <a:pt x="326" y="262"/>
                  </a:lnTo>
                  <a:lnTo>
                    <a:pt x="314" y="269"/>
                  </a:lnTo>
                  <a:lnTo>
                    <a:pt x="302" y="274"/>
                  </a:lnTo>
                  <a:lnTo>
                    <a:pt x="291" y="279"/>
                  </a:lnTo>
                  <a:lnTo>
                    <a:pt x="279" y="285"/>
                  </a:lnTo>
                  <a:lnTo>
                    <a:pt x="267" y="289"/>
                  </a:lnTo>
                  <a:lnTo>
                    <a:pt x="256" y="293"/>
                  </a:lnTo>
                  <a:lnTo>
                    <a:pt x="244" y="297"/>
                  </a:lnTo>
                  <a:lnTo>
                    <a:pt x="240" y="302"/>
                  </a:lnTo>
                  <a:lnTo>
                    <a:pt x="235" y="304"/>
                  </a:lnTo>
                  <a:lnTo>
                    <a:pt x="228" y="305"/>
                  </a:lnTo>
                  <a:lnTo>
                    <a:pt x="223" y="305"/>
                  </a:lnTo>
                  <a:lnTo>
                    <a:pt x="217" y="306"/>
                  </a:lnTo>
                  <a:lnTo>
                    <a:pt x="210" y="306"/>
                  </a:lnTo>
                  <a:lnTo>
                    <a:pt x="205" y="309"/>
                  </a:lnTo>
                  <a:lnTo>
                    <a:pt x="201" y="313"/>
                  </a:lnTo>
                  <a:lnTo>
                    <a:pt x="183" y="314"/>
                  </a:lnTo>
                  <a:lnTo>
                    <a:pt x="166" y="313"/>
                  </a:lnTo>
                  <a:lnTo>
                    <a:pt x="149" y="311"/>
                  </a:lnTo>
                  <a:lnTo>
                    <a:pt x="132" y="306"/>
                  </a:lnTo>
                  <a:lnTo>
                    <a:pt x="116" y="302"/>
                  </a:lnTo>
                  <a:lnTo>
                    <a:pt x="101" y="295"/>
                  </a:lnTo>
                  <a:lnTo>
                    <a:pt x="85" y="286"/>
                  </a:lnTo>
                  <a:lnTo>
                    <a:pt x="72" y="275"/>
                  </a:lnTo>
                  <a:lnTo>
                    <a:pt x="66" y="270"/>
                  </a:lnTo>
                  <a:lnTo>
                    <a:pt x="60" y="265"/>
                  </a:lnTo>
                  <a:lnTo>
                    <a:pt x="55" y="261"/>
                  </a:lnTo>
                  <a:lnTo>
                    <a:pt x="48" y="255"/>
                  </a:lnTo>
                  <a:lnTo>
                    <a:pt x="43" y="250"/>
                  </a:lnTo>
                  <a:lnTo>
                    <a:pt x="38" y="245"/>
                  </a:lnTo>
                  <a:lnTo>
                    <a:pt x="33" y="239"/>
                  </a:lnTo>
                  <a:lnTo>
                    <a:pt x="30" y="231"/>
                  </a:lnTo>
                  <a:lnTo>
                    <a:pt x="30" y="228"/>
                  </a:lnTo>
                  <a:lnTo>
                    <a:pt x="29" y="225"/>
                  </a:lnTo>
                  <a:lnTo>
                    <a:pt x="26" y="223"/>
                  </a:lnTo>
                  <a:lnTo>
                    <a:pt x="25" y="220"/>
                  </a:lnTo>
                  <a:lnTo>
                    <a:pt x="20" y="193"/>
                  </a:lnTo>
                  <a:lnTo>
                    <a:pt x="21" y="167"/>
                  </a:lnTo>
                  <a:lnTo>
                    <a:pt x="29" y="143"/>
                  </a:lnTo>
                  <a:lnTo>
                    <a:pt x="44" y="123"/>
                  </a:lnTo>
                  <a:lnTo>
                    <a:pt x="46" y="124"/>
                  </a:lnTo>
                  <a:lnTo>
                    <a:pt x="48" y="124"/>
                  </a:lnTo>
                  <a:lnTo>
                    <a:pt x="49" y="124"/>
                  </a:lnTo>
                  <a:lnTo>
                    <a:pt x="51" y="125"/>
                  </a:lnTo>
                  <a:lnTo>
                    <a:pt x="49" y="129"/>
                  </a:lnTo>
                  <a:lnTo>
                    <a:pt x="46" y="133"/>
                  </a:lnTo>
                  <a:lnTo>
                    <a:pt x="43" y="138"/>
                  </a:lnTo>
                  <a:lnTo>
                    <a:pt x="41" y="140"/>
                  </a:lnTo>
                  <a:lnTo>
                    <a:pt x="31" y="159"/>
                  </a:lnTo>
                  <a:lnTo>
                    <a:pt x="26" y="181"/>
                  </a:lnTo>
                  <a:lnTo>
                    <a:pt x="26" y="203"/>
                  </a:lnTo>
                  <a:lnTo>
                    <a:pt x="33" y="223"/>
                  </a:lnTo>
                  <a:lnTo>
                    <a:pt x="38" y="228"/>
                  </a:lnTo>
                  <a:lnTo>
                    <a:pt x="42" y="231"/>
                  </a:lnTo>
                  <a:lnTo>
                    <a:pt x="46" y="233"/>
                  </a:lnTo>
                  <a:lnTo>
                    <a:pt x="51" y="234"/>
                  </a:lnTo>
                  <a:lnTo>
                    <a:pt x="50" y="212"/>
                  </a:lnTo>
                  <a:lnTo>
                    <a:pt x="51" y="189"/>
                  </a:lnTo>
                  <a:lnTo>
                    <a:pt x="57" y="167"/>
                  </a:lnTo>
                  <a:lnTo>
                    <a:pt x="69" y="148"/>
                  </a:lnTo>
                  <a:lnTo>
                    <a:pt x="72" y="148"/>
                  </a:lnTo>
                  <a:lnTo>
                    <a:pt x="75" y="148"/>
                  </a:lnTo>
                  <a:lnTo>
                    <a:pt x="77" y="147"/>
                  </a:lnTo>
                  <a:lnTo>
                    <a:pt x="79" y="144"/>
                  </a:lnTo>
                  <a:lnTo>
                    <a:pt x="88" y="147"/>
                  </a:lnTo>
                  <a:lnTo>
                    <a:pt x="97" y="150"/>
                  </a:lnTo>
                  <a:lnTo>
                    <a:pt x="106" y="155"/>
                  </a:lnTo>
                  <a:lnTo>
                    <a:pt x="115" y="160"/>
                  </a:lnTo>
                  <a:lnTo>
                    <a:pt x="124" y="165"/>
                  </a:lnTo>
                  <a:lnTo>
                    <a:pt x="134" y="171"/>
                  </a:lnTo>
                  <a:lnTo>
                    <a:pt x="144" y="174"/>
                  </a:lnTo>
                  <a:lnTo>
                    <a:pt x="154" y="176"/>
                  </a:lnTo>
                  <a:lnTo>
                    <a:pt x="165" y="185"/>
                  </a:lnTo>
                  <a:lnTo>
                    <a:pt x="180" y="185"/>
                  </a:lnTo>
                  <a:lnTo>
                    <a:pt x="195" y="184"/>
                  </a:lnTo>
                  <a:lnTo>
                    <a:pt x="210" y="183"/>
                  </a:lnTo>
                  <a:lnTo>
                    <a:pt x="225" y="181"/>
                  </a:lnTo>
                  <a:lnTo>
                    <a:pt x="240" y="179"/>
                  </a:lnTo>
                  <a:lnTo>
                    <a:pt x="255" y="175"/>
                  </a:lnTo>
                  <a:lnTo>
                    <a:pt x="270" y="172"/>
                  </a:lnTo>
                  <a:lnTo>
                    <a:pt x="285" y="167"/>
                  </a:lnTo>
                  <a:lnTo>
                    <a:pt x="299" y="163"/>
                  </a:lnTo>
                  <a:lnTo>
                    <a:pt x="314" y="157"/>
                  </a:lnTo>
                  <a:lnTo>
                    <a:pt x="329" y="151"/>
                  </a:lnTo>
                  <a:lnTo>
                    <a:pt x="343" y="146"/>
                  </a:lnTo>
                  <a:lnTo>
                    <a:pt x="357" y="139"/>
                  </a:lnTo>
                  <a:lnTo>
                    <a:pt x="371" y="133"/>
                  </a:lnTo>
                  <a:lnTo>
                    <a:pt x="385" y="126"/>
                  </a:lnTo>
                  <a:lnTo>
                    <a:pt x="399" y="119"/>
                  </a:lnTo>
                  <a:lnTo>
                    <a:pt x="418" y="114"/>
                  </a:lnTo>
                  <a:lnTo>
                    <a:pt x="432" y="102"/>
                  </a:lnTo>
                  <a:lnTo>
                    <a:pt x="441" y="88"/>
                  </a:lnTo>
                  <a:lnTo>
                    <a:pt x="446" y="69"/>
                  </a:lnTo>
                  <a:lnTo>
                    <a:pt x="451" y="51"/>
                  </a:lnTo>
                  <a:lnTo>
                    <a:pt x="455" y="32"/>
                  </a:lnTo>
                  <a:lnTo>
                    <a:pt x="460" y="15"/>
                  </a:lnTo>
                  <a:lnTo>
                    <a:pt x="469" y="0"/>
                  </a:lnTo>
                  <a:lnTo>
                    <a:pt x="474" y="8"/>
                  </a:lnTo>
                  <a:lnTo>
                    <a:pt x="479" y="15"/>
                  </a:lnTo>
                  <a:lnTo>
                    <a:pt x="486" y="21"/>
                  </a:lnTo>
                  <a:lnTo>
                    <a:pt x="493" y="28"/>
                  </a:lnTo>
                  <a:lnTo>
                    <a:pt x="500" y="35"/>
                  </a:lnTo>
                  <a:lnTo>
                    <a:pt x="507" y="42"/>
                  </a:lnTo>
                  <a:lnTo>
                    <a:pt x="512" y="50"/>
                  </a:lnTo>
                  <a:lnTo>
                    <a:pt x="517" y="58"/>
                  </a:lnTo>
                  <a:lnTo>
                    <a:pt x="515" y="77"/>
                  </a:lnTo>
                  <a:lnTo>
                    <a:pt x="510" y="95"/>
                  </a:lnTo>
                  <a:lnTo>
                    <a:pt x="503" y="114"/>
                  </a:lnTo>
                  <a:lnTo>
                    <a:pt x="494" y="131"/>
                  </a:lnTo>
                  <a:lnTo>
                    <a:pt x="487" y="148"/>
                  </a:lnTo>
                  <a:lnTo>
                    <a:pt x="482" y="166"/>
                  </a:lnTo>
                  <a:lnTo>
                    <a:pt x="482" y="185"/>
                  </a:lnTo>
                  <a:lnTo>
                    <a:pt x="490" y="206"/>
                  </a:lnTo>
                  <a:lnTo>
                    <a:pt x="490" y="215"/>
                  </a:lnTo>
                  <a:lnTo>
                    <a:pt x="492" y="224"/>
                  </a:lnTo>
                  <a:lnTo>
                    <a:pt x="495" y="232"/>
                  </a:lnTo>
                  <a:lnTo>
                    <a:pt x="497" y="241"/>
                  </a:lnTo>
                  <a:lnTo>
                    <a:pt x="493" y="257"/>
                  </a:lnTo>
                  <a:lnTo>
                    <a:pt x="486" y="271"/>
                  </a:lnTo>
                  <a:lnTo>
                    <a:pt x="476" y="285"/>
                  </a:lnTo>
                  <a:lnTo>
                    <a:pt x="467" y="297"/>
                  </a:lnTo>
                  <a:lnTo>
                    <a:pt x="458" y="310"/>
                  </a:lnTo>
                  <a:lnTo>
                    <a:pt x="453" y="324"/>
                  </a:lnTo>
                  <a:lnTo>
                    <a:pt x="450" y="340"/>
                  </a:lnTo>
                  <a:lnTo>
                    <a:pt x="453" y="359"/>
                  </a:lnTo>
                  <a:lnTo>
                    <a:pt x="446" y="371"/>
                  </a:lnTo>
                  <a:lnTo>
                    <a:pt x="438" y="384"/>
                  </a:lnTo>
                  <a:lnTo>
                    <a:pt x="429" y="394"/>
                  </a:lnTo>
                  <a:lnTo>
                    <a:pt x="420" y="403"/>
                  </a:lnTo>
                  <a:lnTo>
                    <a:pt x="409" y="412"/>
                  </a:lnTo>
                  <a:lnTo>
                    <a:pt x="399" y="420"/>
                  </a:lnTo>
                  <a:lnTo>
                    <a:pt x="388" y="428"/>
                  </a:lnTo>
                  <a:lnTo>
                    <a:pt x="378" y="436"/>
                  </a:lnTo>
                  <a:lnTo>
                    <a:pt x="361" y="450"/>
                  </a:lnTo>
                  <a:lnTo>
                    <a:pt x="344" y="462"/>
                  </a:lnTo>
                  <a:lnTo>
                    <a:pt x="327" y="473"/>
                  </a:lnTo>
                  <a:lnTo>
                    <a:pt x="309" y="483"/>
                  </a:lnTo>
                  <a:lnTo>
                    <a:pt x="290" y="493"/>
                  </a:lnTo>
                  <a:lnTo>
                    <a:pt x="271" y="501"/>
                  </a:lnTo>
                  <a:lnTo>
                    <a:pt x="250" y="509"/>
                  </a:lnTo>
                  <a:lnTo>
                    <a:pt x="230" y="516"/>
                  </a:lnTo>
                  <a:lnTo>
                    <a:pt x="222" y="517"/>
                  </a:lnTo>
                  <a:lnTo>
                    <a:pt x="214" y="519"/>
                  </a:lnTo>
                  <a:lnTo>
                    <a:pt x="206" y="522"/>
                  </a:lnTo>
                  <a:lnTo>
                    <a:pt x="199" y="524"/>
                  </a:lnTo>
                  <a:lnTo>
                    <a:pt x="191" y="526"/>
                  </a:lnTo>
                  <a:lnTo>
                    <a:pt x="183" y="528"/>
                  </a:lnTo>
                  <a:lnTo>
                    <a:pt x="175" y="530"/>
                  </a:lnTo>
                  <a:lnTo>
                    <a:pt x="167" y="531"/>
                  </a:lnTo>
                  <a:lnTo>
                    <a:pt x="162" y="531"/>
                  </a:lnTo>
                  <a:lnTo>
                    <a:pt x="156" y="532"/>
                  </a:lnTo>
                  <a:lnTo>
                    <a:pt x="151" y="533"/>
                  </a:lnTo>
                  <a:lnTo>
                    <a:pt x="146" y="534"/>
                  </a:lnTo>
                  <a:lnTo>
                    <a:pt x="140" y="535"/>
                  </a:lnTo>
                  <a:lnTo>
                    <a:pt x="135" y="534"/>
                  </a:lnTo>
                  <a:lnTo>
                    <a:pt x="130" y="533"/>
                  </a:lnTo>
                  <a:lnTo>
                    <a:pt x="126" y="531"/>
                  </a:lnTo>
                  <a:lnTo>
                    <a:pt x="113" y="530"/>
                  </a:lnTo>
                  <a:lnTo>
                    <a:pt x="101" y="526"/>
                  </a:lnTo>
                  <a:lnTo>
                    <a:pt x="91" y="520"/>
                  </a:lnTo>
                  <a:lnTo>
                    <a:pt x="81" y="515"/>
                  </a:lnTo>
                  <a:lnTo>
                    <a:pt x="70" y="508"/>
                  </a:lnTo>
                  <a:lnTo>
                    <a:pt x="61" y="501"/>
                  </a:lnTo>
                  <a:lnTo>
                    <a:pt x="51" y="493"/>
                  </a:lnTo>
                  <a:lnTo>
                    <a:pt x="42" y="486"/>
                  </a:lnTo>
                  <a:lnTo>
                    <a:pt x="32" y="470"/>
                  </a:lnTo>
                  <a:lnTo>
                    <a:pt x="26" y="452"/>
                  </a:lnTo>
                  <a:lnTo>
                    <a:pt x="22" y="434"/>
                  </a:lnTo>
                  <a:lnTo>
                    <a:pt x="23" y="416"/>
                  </a:lnTo>
                  <a:lnTo>
                    <a:pt x="26" y="408"/>
                  </a:lnTo>
                  <a:lnTo>
                    <a:pt x="28" y="400"/>
                  </a:lnTo>
                  <a:lnTo>
                    <a:pt x="31" y="393"/>
                  </a:lnTo>
                  <a:lnTo>
                    <a:pt x="33" y="386"/>
                  </a:lnTo>
                  <a:lnTo>
                    <a:pt x="37" y="387"/>
                  </a:lnTo>
                  <a:lnTo>
                    <a:pt x="40" y="391"/>
                  </a:lnTo>
                  <a:lnTo>
                    <a:pt x="43" y="393"/>
                  </a:lnTo>
                  <a:lnTo>
                    <a:pt x="46" y="395"/>
                  </a:lnTo>
                  <a:close/>
                </a:path>
              </a:pathLst>
            </a:custGeom>
            <a:solidFill>
              <a:srgbClr val="EAC1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89">
              <a:extLst>
                <a:ext uri="{FF2B5EF4-FFF2-40B4-BE49-F238E27FC236}">
                  <a16:creationId xmlns:a16="http://schemas.microsoft.com/office/drawing/2014/main" id="{78A751CD-C482-4863-95BC-ED88C27A02D9}"/>
                </a:ext>
              </a:extLst>
            </p:cNvPr>
            <p:cNvSpPr>
              <a:spLocks/>
            </p:cNvSpPr>
            <p:nvPr/>
          </p:nvSpPr>
          <p:spPr bwMode="auto">
            <a:xfrm>
              <a:off x="5173" y="619"/>
              <a:ext cx="14" cy="31"/>
            </a:xfrm>
            <a:custGeom>
              <a:avLst/>
              <a:gdLst>
                <a:gd name="T0" fmla="*/ 27 w 41"/>
                <a:gd name="T1" fmla="*/ 0 h 94"/>
                <a:gd name="T2" fmla="*/ 29 w 41"/>
                <a:gd name="T3" fmla="*/ 2 h 94"/>
                <a:gd name="T4" fmla="*/ 33 w 41"/>
                <a:gd name="T5" fmla="*/ 4 h 94"/>
                <a:gd name="T6" fmla="*/ 37 w 41"/>
                <a:gd name="T7" fmla="*/ 8 h 94"/>
                <a:gd name="T8" fmla="*/ 41 w 41"/>
                <a:gd name="T9" fmla="*/ 9 h 94"/>
                <a:gd name="T10" fmla="*/ 25 w 41"/>
                <a:gd name="T11" fmla="*/ 26 h 94"/>
                <a:gd name="T12" fmla="*/ 16 w 41"/>
                <a:gd name="T13" fmla="*/ 47 h 94"/>
                <a:gd name="T14" fmla="*/ 13 w 41"/>
                <a:gd name="T15" fmla="*/ 70 h 94"/>
                <a:gd name="T16" fmla="*/ 15 w 41"/>
                <a:gd name="T17" fmla="*/ 94 h 94"/>
                <a:gd name="T18" fmla="*/ 6 w 41"/>
                <a:gd name="T19" fmla="*/ 84 h 94"/>
                <a:gd name="T20" fmla="*/ 2 w 41"/>
                <a:gd name="T21" fmla="*/ 72 h 94"/>
                <a:gd name="T22" fmla="*/ 1 w 41"/>
                <a:gd name="T23" fmla="*/ 58 h 94"/>
                <a:gd name="T24" fmla="*/ 0 w 41"/>
                <a:gd name="T25" fmla="*/ 44 h 94"/>
                <a:gd name="T26" fmla="*/ 5 w 41"/>
                <a:gd name="T27" fmla="*/ 33 h 94"/>
                <a:gd name="T28" fmla="*/ 11 w 41"/>
                <a:gd name="T29" fmla="*/ 20 h 94"/>
                <a:gd name="T30" fmla="*/ 19 w 41"/>
                <a:gd name="T31" fmla="*/ 9 h 94"/>
                <a:gd name="T32" fmla="*/ 27 w 41"/>
                <a:gd name="T33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1" h="94">
                  <a:moveTo>
                    <a:pt x="27" y="0"/>
                  </a:moveTo>
                  <a:lnTo>
                    <a:pt x="29" y="2"/>
                  </a:lnTo>
                  <a:lnTo>
                    <a:pt x="33" y="4"/>
                  </a:lnTo>
                  <a:lnTo>
                    <a:pt x="37" y="8"/>
                  </a:lnTo>
                  <a:lnTo>
                    <a:pt x="41" y="9"/>
                  </a:lnTo>
                  <a:lnTo>
                    <a:pt x="25" y="26"/>
                  </a:lnTo>
                  <a:lnTo>
                    <a:pt x="16" y="47"/>
                  </a:lnTo>
                  <a:lnTo>
                    <a:pt x="13" y="70"/>
                  </a:lnTo>
                  <a:lnTo>
                    <a:pt x="15" y="94"/>
                  </a:lnTo>
                  <a:lnTo>
                    <a:pt x="6" y="84"/>
                  </a:lnTo>
                  <a:lnTo>
                    <a:pt x="2" y="72"/>
                  </a:lnTo>
                  <a:lnTo>
                    <a:pt x="1" y="58"/>
                  </a:lnTo>
                  <a:lnTo>
                    <a:pt x="0" y="44"/>
                  </a:lnTo>
                  <a:lnTo>
                    <a:pt x="5" y="33"/>
                  </a:lnTo>
                  <a:lnTo>
                    <a:pt x="11" y="20"/>
                  </a:lnTo>
                  <a:lnTo>
                    <a:pt x="19" y="9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F9EF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90">
              <a:extLst>
                <a:ext uri="{FF2B5EF4-FFF2-40B4-BE49-F238E27FC236}">
                  <a16:creationId xmlns:a16="http://schemas.microsoft.com/office/drawing/2014/main" id="{D9600834-64EE-49B4-8C1B-B6C9E476C8CC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9" y="579"/>
              <a:ext cx="7" cy="30"/>
            </a:xfrm>
            <a:custGeom>
              <a:avLst/>
              <a:gdLst>
                <a:gd name="T0" fmla="*/ 13 w 22"/>
                <a:gd name="T1" fmla="*/ 44 h 90"/>
                <a:gd name="T2" fmla="*/ 13 w 22"/>
                <a:gd name="T3" fmla="*/ 90 h 90"/>
                <a:gd name="T4" fmla="*/ 3 w 22"/>
                <a:gd name="T5" fmla="*/ 72 h 90"/>
                <a:gd name="T6" fmla="*/ 0 w 22"/>
                <a:gd name="T7" fmla="*/ 53 h 90"/>
                <a:gd name="T8" fmla="*/ 1 w 22"/>
                <a:gd name="T9" fmla="*/ 32 h 90"/>
                <a:gd name="T10" fmla="*/ 5 w 22"/>
                <a:gd name="T11" fmla="*/ 13 h 90"/>
                <a:gd name="T12" fmla="*/ 15 w 22"/>
                <a:gd name="T13" fmla="*/ 0 h 90"/>
                <a:gd name="T14" fmla="*/ 19 w 22"/>
                <a:gd name="T15" fmla="*/ 11 h 90"/>
                <a:gd name="T16" fmla="*/ 22 w 22"/>
                <a:gd name="T17" fmla="*/ 22 h 90"/>
                <a:gd name="T18" fmla="*/ 22 w 22"/>
                <a:gd name="T19" fmla="*/ 33 h 90"/>
                <a:gd name="T20" fmla="*/ 13 w 22"/>
                <a:gd name="T21" fmla="*/ 44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" h="90">
                  <a:moveTo>
                    <a:pt x="13" y="44"/>
                  </a:moveTo>
                  <a:lnTo>
                    <a:pt x="13" y="90"/>
                  </a:lnTo>
                  <a:lnTo>
                    <a:pt x="3" y="72"/>
                  </a:lnTo>
                  <a:lnTo>
                    <a:pt x="0" y="53"/>
                  </a:lnTo>
                  <a:lnTo>
                    <a:pt x="1" y="32"/>
                  </a:lnTo>
                  <a:lnTo>
                    <a:pt x="5" y="13"/>
                  </a:lnTo>
                  <a:lnTo>
                    <a:pt x="15" y="0"/>
                  </a:lnTo>
                  <a:lnTo>
                    <a:pt x="19" y="11"/>
                  </a:lnTo>
                  <a:lnTo>
                    <a:pt x="22" y="22"/>
                  </a:lnTo>
                  <a:lnTo>
                    <a:pt x="22" y="33"/>
                  </a:lnTo>
                  <a:lnTo>
                    <a:pt x="13" y="44"/>
                  </a:lnTo>
                  <a:close/>
                </a:path>
              </a:pathLst>
            </a:custGeom>
            <a:solidFill>
              <a:srgbClr val="F9EF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91">
              <a:extLst>
                <a:ext uri="{FF2B5EF4-FFF2-40B4-BE49-F238E27FC236}">
                  <a16:creationId xmlns:a16="http://schemas.microsoft.com/office/drawing/2014/main" id="{925018C3-9BEE-4896-AA51-F783A8AF4E56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9" y="652"/>
              <a:ext cx="15" cy="34"/>
            </a:xfrm>
            <a:custGeom>
              <a:avLst/>
              <a:gdLst>
                <a:gd name="T0" fmla="*/ 40 w 46"/>
                <a:gd name="T1" fmla="*/ 11 h 103"/>
                <a:gd name="T2" fmla="*/ 46 w 46"/>
                <a:gd name="T3" fmla="*/ 31 h 103"/>
                <a:gd name="T4" fmla="*/ 46 w 46"/>
                <a:gd name="T5" fmla="*/ 52 h 103"/>
                <a:gd name="T6" fmla="*/ 41 w 46"/>
                <a:gd name="T7" fmla="*/ 74 h 103"/>
                <a:gd name="T8" fmla="*/ 36 w 46"/>
                <a:gd name="T9" fmla="*/ 93 h 103"/>
                <a:gd name="T10" fmla="*/ 30 w 46"/>
                <a:gd name="T11" fmla="*/ 95 h 103"/>
                <a:gd name="T12" fmla="*/ 27 w 46"/>
                <a:gd name="T13" fmla="*/ 98 h 103"/>
                <a:gd name="T14" fmla="*/ 23 w 46"/>
                <a:gd name="T15" fmla="*/ 101 h 103"/>
                <a:gd name="T16" fmla="*/ 18 w 46"/>
                <a:gd name="T17" fmla="*/ 103 h 103"/>
                <a:gd name="T18" fmla="*/ 23 w 46"/>
                <a:gd name="T19" fmla="*/ 89 h 103"/>
                <a:gd name="T20" fmla="*/ 26 w 46"/>
                <a:gd name="T21" fmla="*/ 73 h 103"/>
                <a:gd name="T22" fmla="*/ 26 w 46"/>
                <a:gd name="T23" fmla="*/ 58 h 103"/>
                <a:gd name="T24" fmla="*/ 23 w 46"/>
                <a:gd name="T25" fmla="*/ 43 h 103"/>
                <a:gd name="T26" fmla="*/ 19 w 46"/>
                <a:gd name="T27" fmla="*/ 34 h 103"/>
                <a:gd name="T28" fmla="*/ 14 w 46"/>
                <a:gd name="T29" fmla="*/ 25 h 103"/>
                <a:gd name="T30" fmla="*/ 8 w 46"/>
                <a:gd name="T31" fmla="*/ 17 h 103"/>
                <a:gd name="T32" fmla="*/ 0 w 46"/>
                <a:gd name="T33" fmla="*/ 10 h 103"/>
                <a:gd name="T34" fmla="*/ 5 w 46"/>
                <a:gd name="T35" fmla="*/ 7 h 103"/>
                <a:gd name="T36" fmla="*/ 10 w 46"/>
                <a:gd name="T37" fmla="*/ 5 h 103"/>
                <a:gd name="T38" fmla="*/ 16 w 46"/>
                <a:gd name="T39" fmla="*/ 1 h 103"/>
                <a:gd name="T40" fmla="*/ 22 w 46"/>
                <a:gd name="T41" fmla="*/ 0 h 103"/>
                <a:gd name="T42" fmla="*/ 27 w 46"/>
                <a:gd name="T43" fmla="*/ 0 h 103"/>
                <a:gd name="T44" fmla="*/ 32 w 46"/>
                <a:gd name="T45" fmla="*/ 1 h 103"/>
                <a:gd name="T46" fmla="*/ 37 w 46"/>
                <a:gd name="T47" fmla="*/ 6 h 103"/>
                <a:gd name="T48" fmla="*/ 40 w 46"/>
                <a:gd name="T49" fmla="*/ 11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6" h="103">
                  <a:moveTo>
                    <a:pt x="40" y="11"/>
                  </a:moveTo>
                  <a:lnTo>
                    <a:pt x="46" y="31"/>
                  </a:lnTo>
                  <a:lnTo>
                    <a:pt x="46" y="52"/>
                  </a:lnTo>
                  <a:lnTo>
                    <a:pt x="41" y="74"/>
                  </a:lnTo>
                  <a:lnTo>
                    <a:pt x="36" y="93"/>
                  </a:lnTo>
                  <a:lnTo>
                    <a:pt x="30" y="95"/>
                  </a:lnTo>
                  <a:lnTo>
                    <a:pt x="27" y="98"/>
                  </a:lnTo>
                  <a:lnTo>
                    <a:pt x="23" y="101"/>
                  </a:lnTo>
                  <a:lnTo>
                    <a:pt x="18" y="103"/>
                  </a:lnTo>
                  <a:lnTo>
                    <a:pt x="23" y="89"/>
                  </a:lnTo>
                  <a:lnTo>
                    <a:pt x="26" y="73"/>
                  </a:lnTo>
                  <a:lnTo>
                    <a:pt x="26" y="58"/>
                  </a:lnTo>
                  <a:lnTo>
                    <a:pt x="23" y="43"/>
                  </a:lnTo>
                  <a:lnTo>
                    <a:pt x="19" y="34"/>
                  </a:lnTo>
                  <a:lnTo>
                    <a:pt x="14" y="25"/>
                  </a:lnTo>
                  <a:lnTo>
                    <a:pt x="8" y="17"/>
                  </a:lnTo>
                  <a:lnTo>
                    <a:pt x="0" y="10"/>
                  </a:lnTo>
                  <a:lnTo>
                    <a:pt x="5" y="7"/>
                  </a:lnTo>
                  <a:lnTo>
                    <a:pt x="10" y="5"/>
                  </a:lnTo>
                  <a:lnTo>
                    <a:pt x="16" y="1"/>
                  </a:lnTo>
                  <a:lnTo>
                    <a:pt x="22" y="0"/>
                  </a:lnTo>
                  <a:lnTo>
                    <a:pt x="27" y="0"/>
                  </a:lnTo>
                  <a:lnTo>
                    <a:pt x="32" y="1"/>
                  </a:lnTo>
                  <a:lnTo>
                    <a:pt x="37" y="6"/>
                  </a:lnTo>
                  <a:lnTo>
                    <a:pt x="40" y="11"/>
                  </a:lnTo>
                  <a:close/>
                </a:path>
              </a:pathLst>
            </a:custGeom>
            <a:solidFill>
              <a:srgbClr val="CCB2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92">
              <a:extLst>
                <a:ext uri="{FF2B5EF4-FFF2-40B4-BE49-F238E27FC236}">
                  <a16:creationId xmlns:a16="http://schemas.microsoft.com/office/drawing/2014/main" id="{ED49A49E-6F25-4937-8166-D7E9906A54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9" y="658"/>
              <a:ext cx="10" cy="29"/>
            </a:xfrm>
            <a:custGeom>
              <a:avLst/>
              <a:gdLst>
                <a:gd name="T0" fmla="*/ 30 w 30"/>
                <a:gd name="T1" fmla="*/ 16 h 87"/>
                <a:gd name="T2" fmla="*/ 27 w 30"/>
                <a:gd name="T3" fmla="*/ 20 h 87"/>
                <a:gd name="T4" fmla="*/ 24 w 30"/>
                <a:gd name="T5" fmla="*/ 23 h 87"/>
                <a:gd name="T6" fmla="*/ 21 w 30"/>
                <a:gd name="T7" fmla="*/ 27 h 87"/>
                <a:gd name="T8" fmla="*/ 21 w 30"/>
                <a:gd name="T9" fmla="*/ 31 h 87"/>
                <a:gd name="T10" fmla="*/ 19 w 30"/>
                <a:gd name="T11" fmla="*/ 36 h 87"/>
                <a:gd name="T12" fmla="*/ 16 w 30"/>
                <a:gd name="T13" fmla="*/ 43 h 87"/>
                <a:gd name="T14" fmla="*/ 15 w 30"/>
                <a:gd name="T15" fmla="*/ 48 h 87"/>
                <a:gd name="T16" fmla="*/ 13 w 30"/>
                <a:gd name="T17" fmla="*/ 55 h 87"/>
                <a:gd name="T18" fmla="*/ 18 w 30"/>
                <a:gd name="T19" fmla="*/ 87 h 87"/>
                <a:gd name="T20" fmla="*/ 7 w 30"/>
                <a:gd name="T21" fmla="*/ 74 h 87"/>
                <a:gd name="T22" fmla="*/ 1 w 30"/>
                <a:gd name="T23" fmla="*/ 59 h 87"/>
                <a:gd name="T24" fmla="*/ 0 w 30"/>
                <a:gd name="T25" fmla="*/ 39 h 87"/>
                <a:gd name="T26" fmla="*/ 2 w 30"/>
                <a:gd name="T27" fmla="*/ 20 h 87"/>
                <a:gd name="T28" fmla="*/ 5 w 30"/>
                <a:gd name="T29" fmla="*/ 15 h 87"/>
                <a:gd name="T30" fmla="*/ 7 w 30"/>
                <a:gd name="T31" fmla="*/ 11 h 87"/>
                <a:gd name="T32" fmla="*/ 9 w 30"/>
                <a:gd name="T33" fmla="*/ 6 h 87"/>
                <a:gd name="T34" fmla="*/ 12 w 30"/>
                <a:gd name="T35" fmla="*/ 0 h 87"/>
                <a:gd name="T36" fmla="*/ 30 w 30"/>
                <a:gd name="T37" fmla="*/ 16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0" h="87">
                  <a:moveTo>
                    <a:pt x="30" y="16"/>
                  </a:moveTo>
                  <a:lnTo>
                    <a:pt x="27" y="20"/>
                  </a:lnTo>
                  <a:lnTo>
                    <a:pt x="24" y="23"/>
                  </a:lnTo>
                  <a:lnTo>
                    <a:pt x="21" y="27"/>
                  </a:lnTo>
                  <a:lnTo>
                    <a:pt x="21" y="31"/>
                  </a:lnTo>
                  <a:lnTo>
                    <a:pt x="19" y="36"/>
                  </a:lnTo>
                  <a:lnTo>
                    <a:pt x="16" y="43"/>
                  </a:lnTo>
                  <a:lnTo>
                    <a:pt x="15" y="48"/>
                  </a:lnTo>
                  <a:lnTo>
                    <a:pt x="13" y="55"/>
                  </a:lnTo>
                  <a:lnTo>
                    <a:pt x="18" y="87"/>
                  </a:lnTo>
                  <a:lnTo>
                    <a:pt x="7" y="74"/>
                  </a:lnTo>
                  <a:lnTo>
                    <a:pt x="1" y="59"/>
                  </a:lnTo>
                  <a:lnTo>
                    <a:pt x="0" y="39"/>
                  </a:lnTo>
                  <a:lnTo>
                    <a:pt x="2" y="20"/>
                  </a:lnTo>
                  <a:lnTo>
                    <a:pt x="5" y="15"/>
                  </a:lnTo>
                  <a:lnTo>
                    <a:pt x="7" y="11"/>
                  </a:lnTo>
                  <a:lnTo>
                    <a:pt x="9" y="6"/>
                  </a:lnTo>
                  <a:lnTo>
                    <a:pt x="12" y="0"/>
                  </a:lnTo>
                  <a:lnTo>
                    <a:pt x="30" y="16"/>
                  </a:lnTo>
                  <a:close/>
                </a:path>
              </a:pathLst>
            </a:custGeom>
            <a:solidFill>
              <a:srgbClr val="F9EF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0" name="Rounded Rectangle 5">
            <a:extLst>
              <a:ext uri="{FF2B5EF4-FFF2-40B4-BE49-F238E27FC236}">
                <a16:creationId xmlns:a16="http://schemas.microsoft.com/office/drawing/2014/main" id="{CE648BDE-4185-4C50-B8D0-531583319B4F}"/>
              </a:ext>
            </a:extLst>
          </p:cNvPr>
          <p:cNvSpPr/>
          <p:nvPr/>
        </p:nvSpPr>
        <p:spPr>
          <a:xfrm>
            <a:off x="467544" y="4509120"/>
            <a:ext cx="8280920" cy="194421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just"/>
            <a:r>
              <a:rPr lang="en-US" sz="2400" b="1" u="sng" dirty="0">
                <a:sym typeface="Symbol"/>
              </a:rPr>
              <a:t>Results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ym typeface="Symbol"/>
              </a:rPr>
              <a:t>Greedy achieves </a:t>
            </a:r>
            <a:r>
              <a:rPr lang="en-US" sz="2400" i="1" dirty="0">
                <a:sym typeface="Symbol"/>
              </a:rPr>
              <a:t>k</a:t>
            </a:r>
            <a:r>
              <a:rPr lang="en-US" sz="2400" dirty="0">
                <a:sym typeface="Symbol"/>
              </a:rPr>
              <a:t>-approximation for the problem of finding a maximum </a:t>
            </a:r>
            <a:r>
              <a:rPr lang="en-US" sz="2400" i="1" dirty="0">
                <a:sym typeface="Symbol"/>
              </a:rPr>
              <a:t>weight</a:t>
            </a:r>
            <a:r>
              <a:rPr lang="en-US" sz="2400" dirty="0">
                <a:sym typeface="Symbol"/>
              </a:rPr>
              <a:t> independent set. [</a:t>
            </a:r>
            <a:r>
              <a:rPr lang="en-US" sz="2400" dirty="0" err="1">
                <a:sym typeface="Symbol"/>
              </a:rPr>
              <a:t>Jenkyns</a:t>
            </a:r>
            <a:r>
              <a:rPr lang="en-US" sz="2400" dirty="0">
                <a:sym typeface="Symbol"/>
              </a:rPr>
              <a:t> 1976]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ym typeface="Symbol"/>
              </a:rPr>
              <a:t>This is the best possible even for the unweighted problem. [</a:t>
            </a:r>
            <a:r>
              <a:rPr lang="en-US" sz="2400" dirty="0" err="1">
                <a:sym typeface="Symbol"/>
              </a:rPr>
              <a:t>Badanidiyuru</a:t>
            </a:r>
            <a:r>
              <a:rPr lang="en-US" sz="2400" dirty="0">
                <a:sym typeface="Symbol"/>
              </a:rPr>
              <a:t> and </a:t>
            </a:r>
            <a:r>
              <a:rPr lang="en-US" sz="2400" dirty="0" err="1">
                <a:sym typeface="Symbol"/>
              </a:rPr>
              <a:t>Vondrák</a:t>
            </a:r>
            <a:r>
              <a:rPr lang="en-US" sz="2400" dirty="0">
                <a:sym typeface="Symbol"/>
              </a:rPr>
              <a:t> 2014]</a:t>
            </a:r>
          </a:p>
        </p:txBody>
      </p:sp>
    </p:spTree>
    <p:extLst>
      <p:ext uri="{BB962C8B-B14F-4D97-AF65-F5344CB8AC3E}">
        <p14:creationId xmlns:p14="http://schemas.microsoft.com/office/powerpoint/2010/main" val="4186370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0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allAtOnce" animBg="1"/>
      <p:bldP spid="8" grpId="0" animBg="1"/>
      <p:bldP spid="100" grpId="0" uiExpand="1" build="allAtOnce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A9BB5-DEB3-47F9-BB69-CC2561345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of Greedy</a:t>
            </a:r>
            <a:endParaRPr lang="he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41C8C5-5838-453C-99CA-13EC477B2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32A5D609-122C-4285-B5CD-E3E897929814}"/>
              </a:ext>
            </a:extLst>
          </p:cNvPr>
          <p:cNvSpPr/>
          <p:nvPr/>
        </p:nvSpPr>
        <p:spPr>
          <a:xfrm>
            <a:off x="467544" y="1268760"/>
            <a:ext cx="8280920" cy="288032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just"/>
            <a:r>
              <a:rPr lang="en-US" sz="2200" dirty="0">
                <a:sym typeface="Symbol"/>
              </a:rPr>
              <a:t>It suffices to show that the </a:t>
            </a:r>
            <a:r>
              <a:rPr lang="en-US" sz="2200" i="1" dirty="0" err="1">
                <a:sym typeface="Symbol"/>
              </a:rPr>
              <a:t>i</a:t>
            </a:r>
            <a:r>
              <a:rPr lang="en-US" sz="2200" dirty="0" err="1">
                <a:sym typeface="Symbol"/>
              </a:rPr>
              <a:t>-th</a:t>
            </a:r>
            <a:r>
              <a:rPr lang="en-US" sz="2200" dirty="0">
                <a:sym typeface="Symbol"/>
              </a:rPr>
              <a:t> element picked by Greedy is at least as heavy as one of the </a:t>
            </a:r>
            <a:r>
              <a:rPr lang="en-US" sz="2200" i="1" dirty="0">
                <a:sym typeface="Symbol"/>
              </a:rPr>
              <a:t>k</a:t>
            </a:r>
            <a:r>
              <a:rPr lang="en-US" sz="2200" dirty="0">
                <a:sym typeface="Symbol"/>
              </a:rPr>
              <a:t>(</a:t>
            </a:r>
            <a:r>
              <a:rPr lang="en-US" sz="2200" i="1" dirty="0">
                <a:sym typeface="Symbol"/>
              </a:rPr>
              <a:t>i</a:t>
            </a:r>
            <a:r>
              <a:rPr lang="en-US" sz="2200" dirty="0">
                <a:sym typeface="Symbol"/>
              </a:rPr>
              <a:t>-1) + 1 heaviest elements of </a:t>
            </a:r>
            <a:r>
              <a:rPr lang="en-US" sz="2200" i="1" dirty="0">
                <a:sym typeface="Symbol"/>
              </a:rPr>
              <a:t>OPT</a:t>
            </a:r>
            <a:r>
              <a:rPr lang="en-US" sz="2200" dirty="0">
                <a:sym typeface="Symbol"/>
              </a:rPr>
              <a:t>.</a:t>
            </a:r>
          </a:p>
          <a:p>
            <a:pPr algn="just"/>
            <a:endParaRPr lang="en-US" sz="2400" dirty="0">
              <a:sym typeface="Symbol"/>
            </a:endParaRP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CFE0FDAA-A232-454B-9087-56EB63040EEC}"/>
              </a:ext>
            </a:extLst>
          </p:cNvPr>
          <p:cNvGrpSpPr/>
          <p:nvPr/>
        </p:nvGrpSpPr>
        <p:grpSpPr>
          <a:xfrm>
            <a:off x="683568" y="2132856"/>
            <a:ext cx="7632848" cy="504056"/>
            <a:chOff x="683568" y="2636912"/>
            <a:chExt cx="7632848" cy="504056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725356F-2FF5-4CA4-8CFE-6349C6FE236E}"/>
                </a:ext>
              </a:extLst>
            </p:cNvPr>
            <p:cNvSpPr/>
            <p:nvPr/>
          </p:nvSpPr>
          <p:spPr>
            <a:xfrm>
              <a:off x="683568" y="2636912"/>
              <a:ext cx="7632848" cy="504056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B0726B03-5C2C-4745-ADA2-7633899409A2}"/>
                </a:ext>
              </a:extLst>
            </p:cNvPr>
            <p:cNvCxnSpPr/>
            <p:nvPr/>
          </p:nvCxnSpPr>
          <p:spPr>
            <a:xfrm>
              <a:off x="1907704" y="2636912"/>
              <a:ext cx="0" cy="50405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C8BBF46-D03E-48C8-9F1C-012D954F0B83}"/>
                </a:ext>
              </a:extLst>
            </p:cNvPr>
            <p:cNvCxnSpPr/>
            <p:nvPr/>
          </p:nvCxnSpPr>
          <p:spPr>
            <a:xfrm>
              <a:off x="3131840" y="2636912"/>
              <a:ext cx="0" cy="50405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E6232F71-15B2-4DB6-A00E-6B940B8F9B0E}"/>
                </a:ext>
              </a:extLst>
            </p:cNvPr>
            <p:cNvCxnSpPr/>
            <p:nvPr/>
          </p:nvCxnSpPr>
          <p:spPr>
            <a:xfrm>
              <a:off x="4355976" y="2636912"/>
              <a:ext cx="0" cy="50405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6FC2849E-F010-4D26-95CC-236ED1941040}"/>
                </a:ext>
              </a:extLst>
            </p:cNvPr>
            <p:cNvCxnSpPr/>
            <p:nvPr/>
          </p:nvCxnSpPr>
          <p:spPr>
            <a:xfrm>
              <a:off x="5580112" y="2636912"/>
              <a:ext cx="0" cy="50405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9FAE426D-E41B-4FC5-ADCB-9810209AFC60}"/>
                </a:ext>
              </a:extLst>
            </p:cNvPr>
            <p:cNvCxnSpPr/>
            <p:nvPr/>
          </p:nvCxnSpPr>
          <p:spPr>
            <a:xfrm>
              <a:off x="6804248" y="2636912"/>
              <a:ext cx="0" cy="50405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EA91255A-B9FC-479D-8F94-3377A6D20D51}"/>
                </a:ext>
              </a:extLst>
            </p:cNvPr>
            <p:cNvCxnSpPr/>
            <p:nvPr/>
          </p:nvCxnSpPr>
          <p:spPr>
            <a:xfrm>
              <a:off x="8028384" y="2636912"/>
              <a:ext cx="0" cy="50405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352899C-FFE4-4B1D-9FCF-9CD18635CD79}"/>
                </a:ext>
              </a:extLst>
            </p:cNvPr>
            <p:cNvSpPr txBox="1"/>
            <p:nvPr/>
          </p:nvSpPr>
          <p:spPr>
            <a:xfrm>
              <a:off x="683568" y="2704274"/>
              <a:ext cx="1229824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i="1" dirty="0">
                  <a:solidFill>
                    <a:schemeClr val="bg1"/>
                  </a:solidFill>
                </a:rPr>
                <a:t>k</a:t>
              </a:r>
              <a:r>
                <a:rPr lang="en-US" dirty="0">
                  <a:solidFill>
                    <a:schemeClr val="bg1"/>
                  </a:solidFill>
                </a:rPr>
                <a:t> elements</a:t>
              </a:r>
              <a:endParaRPr lang="he-IL" dirty="0">
                <a:solidFill>
                  <a:schemeClr val="bg1"/>
                </a:solidFill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1182EE1A-7F42-443D-A233-720C0AFED4CA}"/>
                </a:ext>
              </a:extLst>
            </p:cNvPr>
            <p:cNvSpPr txBox="1"/>
            <p:nvPr/>
          </p:nvSpPr>
          <p:spPr>
            <a:xfrm>
              <a:off x="1907704" y="2708920"/>
              <a:ext cx="1229824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i="1" dirty="0">
                  <a:solidFill>
                    <a:schemeClr val="bg1"/>
                  </a:solidFill>
                </a:rPr>
                <a:t>k</a:t>
              </a:r>
              <a:r>
                <a:rPr lang="en-US" dirty="0">
                  <a:solidFill>
                    <a:schemeClr val="bg1"/>
                  </a:solidFill>
                </a:rPr>
                <a:t> elements</a:t>
              </a:r>
              <a:endParaRPr lang="he-IL" dirty="0">
                <a:solidFill>
                  <a:schemeClr val="bg1"/>
                </a:solidFill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5A36FD7E-C88E-4736-BB9C-4A327FA5B274}"/>
                </a:ext>
              </a:extLst>
            </p:cNvPr>
            <p:cNvSpPr txBox="1"/>
            <p:nvPr/>
          </p:nvSpPr>
          <p:spPr>
            <a:xfrm>
              <a:off x="3126152" y="2713566"/>
              <a:ext cx="1229824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i="1" dirty="0">
                  <a:solidFill>
                    <a:schemeClr val="bg1"/>
                  </a:solidFill>
                </a:rPr>
                <a:t>k</a:t>
              </a:r>
              <a:r>
                <a:rPr lang="en-US" dirty="0">
                  <a:solidFill>
                    <a:schemeClr val="bg1"/>
                  </a:solidFill>
                </a:rPr>
                <a:t> elements</a:t>
              </a:r>
              <a:endParaRPr lang="he-IL" dirty="0">
                <a:solidFill>
                  <a:schemeClr val="bg1"/>
                </a:solidFill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39C7376D-9126-4960-B32E-763D5AFE5116}"/>
                </a:ext>
              </a:extLst>
            </p:cNvPr>
            <p:cNvSpPr txBox="1"/>
            <p:nvPr/>
          </p:nvSpPr>
          <p:spPr>
            <a:xfrm>
              <a:off x="4350288" y="2718212"/>
              <a:ext cx="1229824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i="1" dirty="0">
                  <a:solidFill>
                    <a:schemeClr val="bg1"/>
                  </a:solidFill>
                </a:rPr>
                <a:t>k</a:t>
              </a:r>
              <a:r>
                <a:rPr lang="en-US" dirty="0">
                  <a:solidFill>
                    <a:schemeClr val="bg1"/>
                  </a:solidFill>
                </a:rPr>
                <a:t> elements</a:t>
              </a:r>
              <a:endParaRPr lang="he-IL" dirty="0">
                <a:solidFill>
                  <a:schemeClr val="bg1"/>
                </a:solidFill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0B188996-0005-41DB-AFA7-FB61159D0B60}"/>
                </a:ext>
              </a:extLst>
            </p:cNvPr>
            <p:cNvSpPr txBox="1"/>
            <p:nvPr/>
          </p:nvSpPr>
          <p:spPr>
            <a:xfrm>
              <a:off x="5537872" y="2708920"/>
              <a:ext cx="1229824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i="1" dirty="0">
                  <a:solidFill>
                    <a:schemeClr val="bg1"/>
                  </a:solidFill>
                </a:rPr>
                <a:t>k</a:t>
              </a:r>
              <a:r>
                <a:rPr lang="en-US" dirty="0">
                  <a:solidFill>
                    <a:schemeClr val="bg1"/>
                  </a:solidFill>
                </a:rPr>
                <a:t> elements</a:t>
              </a:r>
              <a:endParaRPr lang="he-IL" dirty="0">
                <a:solidFill>
                  <a:schemeClr val="bg1"/>
                </a:solidFill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CB6F5216-2026-44F4-8A95-8349E3354B90}"/>
                </a:ext>
              </a:extLst>
            </p:cNvPr>
            <p:cNvSpPr txBox="1"/>
            <p:nvPr/>
          </p:nvSpPr>
          <p:spPr>
            <a:xfrm>
              <a:off x="6762008" y="2713566"/>
              <a:ext cx="1229824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i="1" dirty="0">
                  <a:solidFill>
                    <a:schemeClr val="bg1"/>
                  </a:solidFill>
                </a:rPr>
                <a:t>k</a:t>
              </a:r>
              <a:r>
                <a:rPr lang="en-US" dirty="0">
                  <a:solidFill>
                    <a:schemeClr val="bg1"/>
                  </a:solidFill>
                </a:rPr>
                <a:t> elements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sp>
        <p:nvSpPr>
          <p:cNvPr id="26" name="Arrow: Right 25">
            <a:extLst>
              <a:ext uri="{FF2B5EF4-FFF2-40B4-BE49-F238E27FC236}">
                <a16:creationId xmlns:a16="http://schemas.microsoft.com/office/drawing/2014/main" id="{68D43414-4225-40F9-B223-B857F5EEED8A}"/>
              </a:ext>
            </a:extLst>
          </p:cNvPr>
          <p:cNvSpPr/>
          <p:nvPr/>
        </p:nvSpPr>
        <p:spPr>
          <a:xfrm>
            <a:off x="683568" y="3501008"/>
            <a:ext cx="7488832" cy="558877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/>
              <a:t>Heavy to light elements</a:t>
            </a:r>
            <a:endParaRPr lang="he-IL" dirty="0"/>
          </a:p>
        </p:txBody>
      </p:sp>
      <p:sp>
        <p:nvSpPr>
          <p:cNvPr id="28" name="Left Brace 27">
            <a:extLst>
              <a:ext uri="{FF2B5EF4-FFF2-40B4-BE49-F238E27FC236}">
                <a16:creationId xmlns:a16="http://schemas.microsoft.com/office/drawing/2014/main" id="{12F14977-A0C0-4091-9274-6710798E01E3}"/>
              </a:ext>
            </a:extLst>
          </p:cNvPr>
          <p:cNvSpPr/>
          <p:nvPr/>
        </p:nvSpPr>
        <p:spPr>
          <a:xfrm rot="16200000">
            <a:off x="1778572" y="1613916"/>
            <a:ext cx="360039" cy="2550048"/>
          </a:xfrm>
          <a:prstGeom prst="leftBrac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24B0E9E-797C-49F9-908B-7CB66DEF1E65}"/>
              </a:ext>
            </a:extLst>
          </p:cNvPr>
          <p:cNvSpPr txBox="1"/>
          <p:nvPr/>
        </p:nvSpPr>
        <p:spPr>
          <a:xfrm>
            <a:off x="971600" y="2996952"/>
            <a:ext cx="197398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element picked as heavy as these</a:t>
            </a:r>
            <a:endParaRPr lang="he-IL" dirty="0"/>
          </a:p>
        </p:txBody>
      </p:sp>
      <p:sp>
        <p:nvSpPr>
          <p:cNvPr id="30" name="Left Brace 29">
            <a:extLst>
              <a:ext uri="{FF2B5EF4-FFF2-40B4-BE49-F238E27FC236}">
                <a16:creationId xmlns:a16="http://schemas.microsoft.com/office/drawing/2014/main" id="{D57EFD11-8BDA-4DA7-B24B-5B1908D93FB1}"/>
              </a:ext>
            </a:extLst>
          </p:cNvPr>
          <p:cNvSpPr/>
          <p:nvPr/>
        </p:nvSpPr>
        <p:spPr>
          <a:xfrm rot="16200000">
            <a:off x="3558193" y="2276880"/>
            <a:ext cx="360039" cy="1224120"/>
          </a:xfrm>
          <a:prstGeom prst="leftBrac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B7F2DDF-1EEC-4228-8264-CA6FC003E0B5}"/>
              </a:ext>
            </a:extLst>
          </p:cNvPr>
          <p:cNvSpPr txBox="1"/>
          <p:nvPr/>
        </p:nvSpPr>
        <p:spPr>
          <a:xfrm>
            <a:off x="2886050" y="2996952"/>
            <a:ext cx="182996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/>
              <a:t>accounts for these elements</a:t>
            </a:r>
            <a:endParaRPr lang="he-IL" dirty="0"/>
          </a:p>
        </p:txBody>
      </p:sp>
      <p:sp>
        <p:nvSpPr>
          <p:cNvPr id="33" name="Rounded Rectangle 5">
            <a:extLst>
              <a:ext uri="{FF2B5EF4-FFF2-40B4-BE49-F238E27FC236}">
                <a16:creationId xmlns:a16="http://schemas.microsoft.com/office/drawing/2014/main" id="{E672F520-5CAB-4598-BA51-B0E9239757AB}"/>
              </a:ext>
            </a:extLst>
          </p:cNvPr>
          <p:cNvSpPr/>
          <p:nvPr/>
        </p:nvSpPr>
        <p:spPr>
          <a:xfrm>
            <a:off x="467544" y="4288450"/>
            <a:ext cx="8280920" cy="229491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r>
              <a:rPr lang="en-US" sz="2400" b="1" u="sng" dirty="0">
                <a:sym typeface="Symbol"/>
              </a:rPr>
              <a:t>Proof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200" dirty="0">
                <a:sym typeface="Symbol"/>
              </a:rPr>
              <a:t>Let </a:t>
            </a:r>
            <a:r>
              <a:rPr lang="en-US" sz="2200" i="1" dirty="0" err="1">
                <a:sym typeface="Symbol"/>
              </a:rPr>
              <a:t>OPT</a:t>
            </a:r>
            <a:r>
              <a:rPr lang="en-US" sz="2200" i="1" baseline="-25000" dirty="0" err="1">
                <a:sym typeface="Symbol"/>
              </a:rPr>
              <a:t>i</a:t>
            </a:r>
            <a:r>
              <a:rPr lang="en-US" sz="2200" dirty="0">
                <a:sym typeface="Symbol"/>
              </a:rPr>
              <a:t> be the set of the </a:t>
            </a:r>
            <a:r>
              <a:rPr lang="en-US" sz="2200" i="1" dirty="0">
                <a:sym typeface="Symbol"/>
              </a:rPr>
              <a:t>k</a:t>
            </a:r>
            <a:r>
              <a:rPr lang="en-US" sz="2200" dirty="0">
                <a:sym typeface="Symbol"/>
              </a:rPr>
              <a:t>(</a:t>
            </a:r>
            <a:r>
              <a:rPr lang="en-US" sz="2200" i="1" dirty="0">
                <a:sym typeface="Symbol"/>
              </a:rPr>
              <a:t>i</a:t>
            </a:r>
            <a:r>
              <a:rPr lang="en-US" sz="2200" dirty="0">
                <a:sym typeface="Symbol"/>
              </a:rPr>
              <a:t>-1) + 1 heaviest elements of </a:t>
            </a:r>
            <a:r>
              <a:rPr lang="en-US" sz="2200" i="1" dirty="0">
                <a:sym typeface="Symbol"/>
              </a:rPr>
              <a:t>OPT</a:t>
            </a:r>
            <a:r>
              <a:rPr lang="en-US" sz="2200" dirty="0">
                <a:sym typeface="Symbol"/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200" dirty="0">
                <a:sym typeface="Symbol"/>
              </a:rPr>
              <a:t>Let </a:t>
            </a:r>
            <a:r>
              <a:rPr lang="en-US" sz="2200" i="1" dirty="0">
                <a:sym typeface="Symbol"/>
              </a:rPr>
              <a:t>S</a:t>
            </a:r>
            <a:r>
              <a:rPr lang="en-US" sz="2200" i="1" baseline="-25000" dirty="0">
                <a:sym typeface="Symbol"/>
              </a:rPr>
              <a:t>i</a:t>
            </a:r>
            <a:r>
              <a:rPr lang="en-US" sz="2200" baseline="-25000" dirty="0">
                <a:sym typeface="Symbol"/>
              </a:rPr>
              <a:t>-1</a:t>
            </a:r>
            <a:r>
              <a:rPr lang="en-US" sz="2200" dirty="0">
                <a:sym typeface="Symbol"/>
              </a:rPr>
              <a:t> be the set of the first </a:t>
            </a:r>
            <a:r>
              <a:rPr lang="en-US" sz="2200" i="1" dirty="0">
                <a:sym typeface="Symbol"/>
              </a:rPr>
              <a:t>i</a:t>
            </a:r>
            <a:r>
              <a:rPr lang="en-US" sz="2200" dirty="0">
                <a:sym typeface="Symbol"/>
              </a:rPr>
              <a:t>-1 elements picked by Greedy.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200" i="1" dirty="0">
                <a:sym typeface="Symbol"/>
              </a:rPr>
              <a:t>S</a:t>
            </a:r>
            <a:r>
              <a:rPr lang="en-US" sz="2200" i="1" baseline="-25000" dirty="0">
                <a:sym typeface="Symbol"/>
              </a:rPr>
              <a:t>i</a:t>
            </a:r>
            <a:r>
              <a:rPr lang="en-US" sz="2200" baseline="-25000" dirty="0">
                <a:sym typeface="Symbol"/>
              </a:rPr>
              <a:t>-1</a:t>
            </a:r>
            <a:r>
              <a:rPr lang="en-US" sz="2200" dirty="0">
                <a:sym typeface="Symbol"/>
              </a:rPr>
              <a:t> cannot be a base of </a:t>
            </a:r>
            <a:r>
              <a:rPr lang="en-US" sz="2200" i="1" dirty="0" err="1">
                <a:sym typeface="Symbol"/>
              </a:rPr>
              <a:t>OPT</a:t>
            </a:r>
            <a:r>
              <a:rPr lang="en-US" sz="2200" i="1" baseline="-25000" dirty="0" err="1">
                <a:sym typeface="Symbol"/>
              </a:rPr>
              <a:t>i</a:t>
            </a:r>
            <a:r>
              <a:rPr lang="en-US" sz="2200" dirty="0">
                <a:sym typeface="Symbol"/>
              </a:rPr>
              <a:t> </a:t>
            </a:r>
            <a:r>
              <a:rPr lang="en-US" sz="2200" dirty="0">
                <a:sym typeface="Symbol" panose="05050102010706020507" pitchFamily="18" charset="2"/>
              </a:rPr>
              <a:t> </a:t>
            </a:r>
            <a:r>
              <a:rPr lang="en-US" sz="2200" i="1" dirty="0">
                <a:sym typeface="Symbol" panose="05050102010706020507" pitchFamily="18" charset="2"/>
              </a:rPr>
              <a:t>S</a:t>
            </a:r>
            <a:r>
              <a:rPr lang="en-US" sz="2200" i="1" baseline="-25000" dirty="0">
                <a:sym typeface="Symbol" panose="05050102010706020507" pitchFamily="18" charset="2"/>
              </a:rPr>
              <a:t>i</a:t>
            </a:r>
            <a:r>
              <a:rPr lang="en-US" sz="2200" baseline="-25000" dirty="0">
                <a:sym typeface="Symbol" panose="05050102010706020507" pitchFamily="18" charset="2"/>
              </a:rPr>
              <a:t>-1</a:t>
            </a:r>
            <a:r>
              <a:rPr lang="en-US" sz="2200" dirty="0">
                <a:sym typeface="Symbol" panose="05050102010706020507" pitchFamily="18" charset="2"/>
              </a:rPr>
              <a:t> because it is smaller by a factor of more than </a:t>
            </a:r>
            <a:r>
              <a:rPr lang="en-US" sz="2200" i="1" dirty="0">
                <a:sym typeface="Symbol" panose="05050102010706020507" pitchFamily="18" charset="2"/>
              </a:rPr>
              <a:t>k</a:t>
            </a:r>
            <a:r>
              <a:rPr lang="en-US" sz="2200" dirty="0">
                <a:sym typeface="Symbol" panose="05050102010706020507" pitchFamily="18" charset="2"/>
              </a:rPr>
              <a:t> compared to the independent set </a:t>
            </a:r>
            <a:r>
              <a:rPr lang="en-US" sz="2200" i="1" dirty="0" err="1">
                <a:sym typeface="Symbol" panose="05050102010706020507" pitchFamily="18" charset="2"/>
              </a:rPr>
              <a:t>OPT</a:t>
            </a:r>
            <a:r>
              <a:rPr lang="en-US" sz="2200" i="1" baseline="-25000" dirty="0" err="1">
                <a:sym typeface="Symbol" panose="05050102010706020507" pitchFamily="18" charset="2"/>
              </a:rPr>
              <a:t>i</a:t>
            </a:r>
            <a:r>
              <a:rPr lang="en-US" sz="2200" dirty="0">
                <a:sym typeface="Symbol" panose="05050102010706020507" pitchFamily="18" charset="2"/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200" dirty="0">
                <a:sym typeface="Symbol" panose="05050102010706020507" pitchFamily="18" charset="2"/>
              </a:rPr>
              <a:t>Some element of </a:t>
            </a:r>
            <a:r>
              <a:rPr lang="en-US" sz="2200" i="1" dirty="0" err="1">
                <a:sym typeface="Symbol" panose="05050102010706020507" pitchFamily="18" charset="2"/>
              </a:rPr>
              <a:t>OPT</a:t>
            </a:r>
            <a:r>
              <a:rPr lang="en-US" sz="2200" i="1" baseline="-25000" dirty="0" err="1">
                <a:sym typeface="Symbol" panose="05050102010706020507" pitchFamily="18" charset="2"/>
              </a:rPr>
              <a:t>i</a:t>
            </a:r>
            <a:r>
              <a:rPr lang="en-US" sz="2200" dirty="0">
                <a:sym typeface="Symbol" panose="05050102010706020507" pitchFamily="18" charset="2"/>
              </a:rPr>
              <a:t> can be added to </a:t>
            </a:r>
            <a:r>
              <a:rPr lang="en-US" sz="2200" i="1" dirty="0">
                <a:sym typeface="Symbol" panose="05050102010706020507" pitchFamily="18" charset="2"/>
              </a:rPr>
              <a:t>S</a:t>
            </a:r>
            <a:r>
              <a:rPr lang="en-US" sz="2200" i="1" baseline="-25000" dirty="0">
                <a:sym typeface="Symbol" panose="05050102010706020507" pitchFamily="18" charset="2"/>
              </a:rPr>
              <a:t>i</a:t>
            </a:r>
            <a:r>
              <a:rPr lang="en-US" sz="2200" baseline="-25000" dirty="0">
                <a:sym typeface="Symbol" panose="05050102010706020507" pitchFamily="18" charset="2"/>
              </a:rPr>
              <a:t>-1</a:t>
            </a:r>
            <a:r>
              <a:rPr lang="en-US" sz="2200" dirty="0">
                <a:sym typeface="Symbol" panose="05050102010706020507" pitchFamily="18" charset="2"/>
              </a:rPr>
              <a:t>.</a:t>
            </a:r>
            <a:endParaRPr lang="en-US" sz="2200" dirty="0">
              <a:sym typeface="Symbol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400" i="1" dirty="0">
              <a:sym typeface="Symbol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F545CE-C8B6-4EB1-A261-FB2ED6C426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5171" y="457321"/>
            <a:ext cx="1281341" cy="9126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9176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allAtOnce" animBg="1"/>
      <p:bldP spid="26" grpId="0" animBg="1"/>
      <p:bldP spid="28" grpId="0" animBg="1"/>
      <p:bldP spid="29" grpId="0"/>
      <p:bldP spid="30" grpId="0" animBg="1"/>
      <p:bldP spid="31" grpId="0"/>
      <p:bldP spid="33" grpId="0" uiExpand="1" build="allAtOnce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E9DC9-7CDB-4138-8819-D1AE6A1A0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Hardness Intuition</a:t>
            </a:r>
            <a:endParaRPr lang="he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5BDAD6-C3F9-4863-AD9C-4B677134A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Rounded Rectangle 5">
            <a:extLst>
              <a:ext uri="{FF2B5EF4-FFF2-40B4-BE49-F238E27FC236}">
                <a16:creationId xmlns:a16="http://schemas.microsoft.com/office/drawing/2014/main" id="{4BEF5F81-93D0-4452-8CBA-F1206BDCC90B}"/>
              </a:ext>
            </a:extLst>
          </p:cNvPr>
          <p:cNvSpPr/>
          <p:nvPr/>
        </p:nvSpPr>
        <p:spPr>
          <a:xfrm>
            <a:off x="488048" y="1340767"/>
            <a:ext cx="8280920" cy="2592289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endParaRPr lang="en-US" sz="2400" i="1" dirty="0">
              <a:sym typeface="Symbol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A967F88A-6BCB-40FF-9259-20B791E2D9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332656"/>
            <a:ext cx="1134780" cy="1196420"/>
          </a:xfr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C670DE0C-C5A6-4A16-A20A-1AC9F55B7A36}"/>
              </a:ext>
            </a:extLst>
          </p:cNvPr>
          <p:cNvGrpSpPr/>
          <p:nvPr/>
        </p:nvGrpSpPr>
        <p:grpSpPr>
          <a:xfrm>
            <a:off x="1562460" y="1484784"/>
            <a:ext cx="6033876" cy="1440160"/>
            <a:chOff x="914388" y="1556792"/>
            <a:chExt cx="6033876" cy="1440160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F25ABC27-898E-4141-A6ED-39FAB7A95387}"/>
                </a:ext>
              </a:extLst>
            </p:cNvPr>
            <p:cNvSpPr/>
            <p:nvPr/>
          </p:nvSpPr>
          <p:spPr>
            <a:xfrm>
              <a:off x="2411760" y="1556792"/>
              <a:ext cx="4536504" cy="144016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en-US" sz="2800" dirty="0"/>
                <a:t>Bad</a:t>
              </a:r>
            </a:p>
            <a:p>
              <a:pPr algn="ctr"/>
              <a:r>
                <a:rPr lang="en-US" sz="2800" dirty="0"/>
                <a:t>Elements</a:t>
              </a:r>
              <a:endParaRPr lang="he-IL" sz="2800" dirty="0"/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D9874F4-0F7B-418C-A627-4A1131C7D085}"/>
                </a:ext>
              </a:extLst>
            </p:cNvPr>
            <p:cNvCxnSpPr>
              <a:cxnSpLocks/>
            </p:cNvCxnSpPr>
            <p:nvPr/>
          </p:nvCxnSpPr>
          <p:spPr>
            <a:xfrm>
              <a:off x="3707904" y="1628800"/>
              <a:ext cx="0" cy="1296144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A1DC864-01B3-435D-A9AA-119A0CA4F225}"/>
                </a:ext>
              </a:extLst>
            </p:cNvPr>
            <p:cNvSpPr/>
            <p:nvPr/>
          </p:nvSpPr>
          <p:spPr>
            <a:xfrm>
              <a:off x="2051720" y="1772661"/>
              <a:ext cx="2067244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400" dirty="0"/>
                <a:t>Good Elements</a:t>
              </a:r>
              <a:endParaRPr lang="he-IL" sz="2400" dirty="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2B08C51C-95CB-4624-B4A3-B35E278DED1E}"/>
                </a:ext>
              </a:extLst>
            </p:cNvPr>
            <p:cNvSpPr txBox="1"/>
            <p:nvPr/>
          </p:nvSpPr>
          <p:spPr>
            <a:xfrm>
              <a:off x="914388" y="1624208"/>
              <a:ext cx="1447832" cy="1200329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7200" i="1" dirty="0"/>
                <a:t>N </a:t>
              </a:r>
              <a:r>
                <a:rPr lang="en-US" sz="7200" dirty="0"/>
                <a:t>=</a:t>
              </a:r>
              <a:endParaRPr lang="he-IL" sz="7200" dirty="0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2E045181-BD79-4179-98AA-8E002D2F16FE}"/>
              </a:ext>
            </a:extLst>
          </p:cNvPr>
          <p:cNvGrpSpPr/>
          <p:nvPr/>
        </p:nvGrpSpPr>
        <p:grpSpPr>
          <a:xfrm>
            <a:off x="1888131" y="2780928"/>
            <a:ext cx="6875600" cy="1200329"/>
            <a:chOff x="1888131" y="3024668"/>
            <a:chExt cx="6875600" cy="1200329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0CB8C8F-A43B-4861-8217-6B39CBFE02F3}"/>
                </a:ext>
              </a:extLst>
            </p:cNvPr>
            <p:cNvSpPr txBox="1"/>
            <p:nvPr/>
          </p:nvSpPr>
          <p:spPr>
            <a:xfrm>
              <a:off x="1888131" y="3024668"/>
              <a:ext cx="6875600" cy="1200329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7200" i="1" dirty="0"/>
                <a:t>I</a:t>
              </a:r>
              <a:r>
                <a:rPr lang="en-US" sz="7200" dirty="0"/>
                <a:t> = {                       }</a:t>
              </a:r>
              <a:endParaRPr lang="he-IL" sz="7200" dirty="0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4AD51FAE-301F-4714-A0FF-029A4C96B07D}"/>
                </a:ext>
              </a:extLst>
            </p:cNvPr>
            <p:cNvSpPr txBox="1"/>
            <p:nvPr/>
          </p:nvSpPr>
          <p:spPr>
            <a:xfrm>
              <a:off x="3275857" y="3231631"/>
              <a:ext cx="5184575" cy="83099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2400" dirty="0"/>
                <a:t>sets of size at most </a:t>
              </a:r>
              <a:r>
                <a:rPr lang="en-US" sz="2400" i="1" dirty="0"/>
                <a:t>r</a:t>
              </a:r>
              <a:r>
                <a:rPr lang="en-US" sz="2400" dirty="0"/>
                <a:t> and sets of size at most </a:t>
              </a:r>
              <a:r>
                <a:rPr lang="en-US" sz="2400" i="1" dirty="0" err="1"/>
                <a:t>kr</a:t>
              </a:r>
              <a:r>
                <a:rPr lang="en-US" sz="2400" dirty="0"/>
                <a:t> including only good elements</a:t>
              </a:r>
              <a:endParaRPr lang="he-IL" sz="2400" dirty="0"/>
            </a:p>
          </p:txBody>
        </p:sp>
      </p:grpSp>
      <p:sp>
        <p:nvSpPr>
          <p:cNvPr id="18" name="Rounded Rectangle 5">
            <a:extLst>
              <a:ext uri="{FF2B5EF4-FFF2-40B4-BE49-F238E27FC236}">
                <a16:creationId xmlns:a16="http://schemas.microsoft.com/office/drawing/2014/main" id="{34992635-5C9B-4CD2-8E6B-C8F8F476F824}"/>
              </a:ext>
            </a:extLst>
          </p:cNvPr>
          <p:cNvSpPr/>
          <p:nvPr/>
        </p:nvSpPr>
        <p:spPr>
          <a:xfrm>
            <a:off x="544828" y="4144624"/>
            <a:ext cx="8280920" cy="238072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r>
              <a:rPr lang="en-US" sz="2400" b="1" u="sng" dirty="0">
                <a:sym typeface="Symbol"/>
              </a:rPr>
              <a:t>Observations</a:t>
            </a:r>
          </a:p>
          <a:p>
            <a:pPr marL="182563" indent="-182563" algn="just">
              <a:buFont typeface="Arial" panose="020B0604020202020204" pitchFamily="34" charset="0"/>
              <a:buChar char="•"/>
            </a:pPr>
            <a:r>
              <a:rPr lang="en-US" sz="2200" dirty="0">
                <a:sym typeface="Symbol"/>
              </a:rPr>
              <a:t>For a better than </a:t>
            </a:r>
            <a:r>
              <a:rPr lang="en-US" sz="2200" i="1" dirty="0">
                <a:sym typeface="Symbol"/>
              </a:rPr>
              <a:t>k</a:t>
            </a:r>
            <a:r>
              <a:rPr lang="en-US" sz="2200" dirty="0">
                <a:sym typeface="Symbol"/>
              </a:rPr>
              <a:t> approximation we must identify good elements.</a:t>
            </a:r>
          </a:p>
          <a:p>
            <a:pPr marL="182563" indent="-182563" algn="just">
              <a:buFont typeface="Arial" panose="020B0604020202020204" pitchFamily="34" charset="0"/>
              <a:buChar char="•"/>
            </a:pPr>
            <a:endParaRPr lang="en-US" sz="500" dirty="0">
              <a:sym typeface="Symbol"/>
            </a:endParaRPr>
          </a:p>
          <a:p>
            <a:pPr marL="182563" indent="-182563" algn="just">
              <a:buFont typeface="Arial" panose="020B0604020202020204" pitchFamily="34" charset="0"/>
              <a:buChar char="•"/>
            </a:pPr>
            <a:r>
              <a:rPr lang="en-US" sz="2200" dirty="0">
                <a:sym typeface="Symbol"/>
              </a:rPr>
              <a:t>To identify good elements, we must find an independent set of size larger than </a:t>
            </a:r>
            <a:r>
              <a:rPr lang="en-US" sz="2200" i="1" dirty="0">
                <a:sym typeface="Symbol"/>
              </a:rPr>
              <a:t>r</a:t>
            </a:r>
            <a:r>
              <a:rPr lang="en-US" sz="2200" dirty="0">
                <a:sym typeface="Symbol"/>
              </a:rPr>
              <a:t>.</a:t>
            </a:r>
          </a:p>
          <a:p>
            <a:pPr marL="182563" indent="-182563" algn="just">
              <a:buFont typeface="Arial" panose="020B0604020202020204" pitchFamily="34" charset="0"/>
              <a:buChar char="•"/>
            </a:pPr>
            <a:endParaRPr lang="en-US" sz="500" dirty="0">
              <a:sym typeface="Symbol"/>
            </a:endParaRPr>
          </a:p>
          <a:p>
            <a:pPr marL="182563" indent="-182563" algn="just">
              <a:buFont typeface="Arial" panose="020B0604020202020204" pitchFamily="34" charset="0"/>
              <a:buChar char="•"/>
            </a:pPr>
            <a:r>
              <a:rPr lang="en-US" sz="2200" dirty="0">
                <a:sym typeface="Symbol"/>
              </a:rPr>
              <a:t>If the good elements are chosen at random, we must check exponentially many sets to find such a set.</a:t>
            </a:r>
          </a:p>
        </p:txBody>
      </p:sp>
    </p:spTree>
    <p:extLst>
      <p:ext uri="{BB962C8B-B14F-4D97-AF65-F5344CB8AC3E}">
        <p14:creationId xmlns:p14="http://schemas.microsoft.com/office/powerpoint/2010/main" val="1853177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allAtOnce"/>
      <p:bldP spid="7" grpId="1" build="allAtOnce" animBg="1"/>
      <p:bldP spid="18" grpId="0" uiExpand="1" build="allAtOnce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we done?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468424"/>
            <a:ext cx="1152582" cy="755427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34992635-5C9B-4CD2-8E6B-C8F8F476F824}"/>
              </a:ext>
            </a:extLst>
          </p:cNvPr>
          <p:cNvSpPr/>
          <p:nvPr/>
        </p:nvSpPr>
        <p:spPr>
          <a:xfrm>
            <a:off x="491662" y="1417637"/>
            <a:ext cx="8112786" cy="80712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just"/>
            <a:r>
              <a:rPr lang="en-US" sz="2400" dirty="0">
                <a:sym typeface="Symbol"/>
              </a:rPr>
              <a:t>The optimal algorithm for the problem was obtained 40 years ago. Then, why do we even talk about the problem?</a:t>
            </a:r>
            <a:endParaRPr lang="en-US" sz="2200" dirty="0">
              <a:sym typeface="Symbol"/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2195736" y="2348880"/>
            <a:ext cx="504056" cy="504056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34992635-5C9B-4CD2-8E6B-C8F8F476F824}"/>
              </a:ext>
            </a:extLst>
          </p:cNvPr>
          <p:cNvSpPr/>
          <p:nvPr/>
        </p:nvSpPr>
        <p:spPr>
          <a:xfrm>
            <a:off x="491662" y="2924944"/>
            <a:ext cx="3720298" cy="324036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2400" dirty="0">
                <a:sym typeface="Symbol"/>
              </a:rPr>
              <a:t>Over the years there have been some results achieving slightly improved results for special cases.</a:t>
            </a:r>
          </a:p>
          <a:p>
            <a:pPr marL="228600" indent="-228600" algn="just">
              <a:buFont typeface="Arial" panose="020B0604020202020204" pitchFamily="34" charset="0"/>
              <a:buChar char="•"/>
            </a:pPr>
            <a:r>
              <a:rPr lang="en-US" sz="2400" dirty="0">
                <a:sym typeface="Symbol"/>
              </a:rPr>
              <a:t>For example, </a:t>
            </a:r>
            <a:r>
              <a:rPr lang="en-US" sz="2400" i="1" dirty="0">
                <a:sym typeface="Symbol"/>
              </a:rPr>
              <a:t>k</a:t>
            </a:r>
            <a:r>
              <a:rPr lang="en-US" sz="2400" dirty="0">
                <a:sym typeface="Symbol"/>
              </a:rPr>
              <a:t>/2 for weighted </a:t>
            </a:r>
            <a:r>
              <a:rPr lang="en-US" sz="2400" i="1" dirty="0">
                <a:sym typeface="Symbol"/>
              </a:rPr>
              <a:t>k</a:t>
            </a:r>
            <a:r>
              <a:rPr lang="en-US" sz="2400" dirty="0">
                <a:sym typeface="Symbol"/>
              </a:rPr>
              <a:t>-set-packing. [Berman 2000]</a:t>
            </a:r>
            <a:endParaRPr lang="en-US" sz="2200" dirty="0">
              <a:sym typeface="Symbol"/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6228184" y="2348880"/>
            <a:ext cx="504056" cy="504056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34992635-5C9B-4CD2-8E6B-C8F8F476F824}"/>
              </a:ext>
            </a:extLst>
          </p:cNvPr>
          <p:cNvSpPr/>
          <p:nvPr/>
        </p:nvSpPr>
        <p:spPr>
          <a:xfrm>
            <a:off x="4427984" y="2924946"/>
            <a:ext cx="4224354" cy="158269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400" dirty="0">
                <a:sym typeface="Symbol"/>
              </a:rPr>
              <a:t>Greedy is a fairly simple and quick algorithm;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400" dirty="0">
                <a:sym typeface="Symbol"/>
              </a:rPr>
              <a:t>but, in the era of Big Data, it is often not good enough.</a:t>
            </a:r>
            <a:endParaRPr lang="en-US" sz="2200" dirty="0">
              <a:sym typeface="Symbol"/>
            </a:endParaRPr>
          </a:p>
        </p:txBody>
      </p:sp>
      <p:sp>
        <p:nvSpPr>
          <p:cNvPr id="11" name="Down Arrow 10"/>
          <p:cNvSpPr/>
          <p:nvPr/>
        </p:nvSpPr>
        <p:spPr>
          <a:xfrm>
            <a:off x="6228184" y="4581128"/>
            <a:ext cx="504056" cy="360040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34992635-5C9B-4CD2-8E6B-C8F8F476F824}"/>
              </a:ext>
            </a:extLst>
          </p:cNvPr>
          <p:cNvSpPr/>
          <p:nvPr/>
        </p:nvSpPr>
        <p:spPr>
          <a:xfrm>
            <a:off x="4427984" y="5013176"/>
            <a:ext cx="4224354" cy="151216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r>
              <a:rPr lang="en-US" sz="2400" dirty="0">
                <a:sym typeface="Symbol"/>
              </a:rPr>
              <a:t>Motivates studying the problem in Big Data models: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537538" y="5734777"/>
            <a:ext cx="4200582" cy="790567"/>
          </a:xfrm>
          <a:prstGeom prst="rect">
            <a:avLst/>
          </a:prstGeom>
        </p:spPr>
        <p:txBody>
          <a:bodyPr wrap="square" numCol="2">
            <a:noAutofit/>
          </a:bodyPr>
          <a:lstStyle/>
          <a:p>
            <a:pPr marL="228600" indent="-228600" defTabSz="800100">
              <a:buFont typeface="Arial" panose="020B0604020202020204" pitchFamily="34" charset="0"/>
              <a:buChar char="•"/>
            </a:pPr>
            <a:r>
              <a:rPr lang="en-US" sz="2200" dirty="0">
                <a:sym typeface="Symbol"/>
              </a:rPr>
              <a:t>Map-Reduce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200" dirty="0">
                <a:sym typeface="Symbol"/>
              </a:rPr>
              <a:t>Streaming</a:t>
            </a:r>
          </a:p>
          <a:p>
            <a:pPr marL="228600" indent="-228600" defTabSz="742950">
              <a:buFont typeface="Arial" panose="020B0604020202020204" pitchFamily="34" charset="0"/>
              <a:buChar char="•"/>
            </a:pPr>
            <a:r>
              <a:rPr lang="en-US" sz="2200" dirty="0">
                <a:sym typeface="Symbol"/>
              </a:rPr>
              <a:t>Sublinear time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200" dirty="0">
                <a:sym typeface="Symbol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908234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500"/>
                            </p:stCondLst>
                            <p:childTnLst>
                              <p:par>
                                <p:cTn id="7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0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allAtOnce" animBg="1"/>
      <p:bldP spid="7" grpId="0" animBg="1"/>
      <p:bldP spid="8" grpId="0" uiExpand="1" build="allAtOnce" animBg="1"/>
      <p:bldP spid="9" grpId="0" animBg="1"/>
      <p:bldP spid="10" grpId="0" uiExpand="1" build="allAtOnce" animBg="1"/>
      <p:bldP spid="11" grpId="0" animBg="1"/>
      <p:bldP spid="12" grpId="0" uiExpand="1" build="allAtOnce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30166</TotalTime>
  <Words>1133</Words>
  <Application>Microsoft Office PowerPoint</Application>
  <PresentationFormat>On-screen Show (4:3)</PresentationFormat>
  <Paragraphs>158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Independence Systems: New Horizons for an Old Concept</vt:lpstr>
      <vt:lpstr>Combinatorial Optimization</vt:lpstr>
      <vt:lpstr>Independence Systems</vt:lpstr>
      <vt:lpstr>Classes of Independence Systems</vt:lpstr>
      <vt:lpstr>k-systems</vt:lpstr>
      <vt:lpstr>Extension to Weighted Problems</vt:lpstr>
      <vt:lpstr>Analysis of Greedy</vt:lpstr>
      <vt:lpstr>Hardness Intuition</vt:lpstr>
      <vt:lpstr>Are we done?</vt:lpstr>
      <vt:lpstr>(Semi)-Streaming Model</vt:lpstr>
      <vt:lpstr>Streaming in the Unweighted Case</vt:lpstr>
      <vt:lpstr>Algorithm for the Weighted Case</vt:lpstr>
      <vt:lpstr>Algorithm for the… (cont.)</vt:lpstr>
      <vt:lpstr>Warping It Up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Feldman Moran</dc:creator>
  <cp:lastModifiedBy>Julia</cp:lastModifiedBy>
  <cp:revision>1577</cp:revision>
  <dcterms:created xsi:type="dcterms:W3CDTF">2009-11-07T08:14:49Z</dcterms:created>
  <dcterms:modified xsi:type="dcterms:W3CDTF">2019-09-13T06:54:06Z</dcterms:modified>
</cp:coreProperties>
</file>